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_rels/presentation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media/image26.jpeg" ContentType="image/jpeg"/>
  <Override PartName="/ppt/media/image25.jpeg" ContentType="image/jpeg"/>
  <Override PartName="/ppt/media/image21.jpeg" ContentType="image/jpeg"/>
  <Override PartName="/ppt/media/image20.jpeg" ContentType="image/jpeg"/>
  <Override PartName="/ppt/media/image19.jpeg" ContentType="image/jpeg"/>
  <Override PartName="/ppt/media/image18.jpeg" ContentType="image/jpeg"/>
  <Override PartName="/ppt/media/image17.jpeg" ContentType="image/jpeg"/>
  <Override PartName="/ppt/media/image16.jpeg" ContentType="image/jpeg"/>
  <Override PartName="/ppt/media/image5.wmf" ContentType="image/x-wmf"/>
  <Override PartName="/ppt/media/image15.jpeg" ContentType="image/jpeg"/>
  <Override PartName="/ppt/media/image14.wmf" ContentType="image/x-wmf"/>
  <Override PartName="/ppt/media/image22.jpeg" ContentType="image/jpeg"/>
  <Override PartName="/ppt/media/image1.jpeg" ContentType="image/jpeg"/>
  <Override PartName="/ppt/media/image4.wmf" ContentType="image/x-wmf"/>
  <Override PartName="/ppt/media/image23.jpeg" ContentType="image/jpeg"/>
  <Override PartName="/ppt/media/image2.jpeg" ContentType="image/jpeg"/>
  <Override PartName="/ppt/media/image31.jpeg" ContentType="image/jpeg"/>
  <Override PartName="/ppt/media/image10.wmf" ContentType="image/x-wmf"/>
  <Override PartName="/ppt/media/image32.jpeg" ContentType="image/jpeg"/>
  <Override PartName="/ppt/media/image17.png" ContentType="image/png"/>
  <Override PartName="/ppt/media/image33.jpeg" ContentType="image/jpeg"/>
  <Override PartName="/ppt/media/image6.jpeg" ContentType="image/jpeg"/>
  <Override PartName="/ppt/media/image27.jpeg" ContentType="image/jpeg"/>
  <Override PartName="/ppt/media/image4.jpeg" ContentType="image/jpeg"/>
  <Override PartName="/ppt/media/image8.wmf" ContentType="image/x-wmf"/>
  <Override PartName="/ppt/media/image12.jpeg" ContentType="image/jpeg"/>
  <Override PartName="/ppt/media/image5.jpeg" ContentType="image/jpeg"/>
  <Override PartName="/ppt/media/image11.wmf" ContentType="image/x-wmf"/>
  <Override PartName="/ppt/media/image7.png" ContentType="image/png"/>
  <Override PartName="/ppt/media/image9.wmf" ContentType="image/x-wmf"/>
  <Override PartName="/ppt/media/image12.wmf" ContentType="image/x-wmf"/>
  <Override PartName="/ppt/media/image14.jpeg" ContentType="image/jpeg"/>
  <Override PartName="/ppt/media/image30.jpeg" ContentType="image/jpeg"/>
  <Override PartName="/ppt/media/image3.jpeg" ContentType="image/jpeg"/>
  <Override PartName="/ppt/media/image24.jpeg" ContentType="image/jpeg"/>
  <Override PartName="/ppt/media/image10.jpeg" ContentType="image/jpeg"/>
  <Override PartName="/ppt/media/image8.jpeg" ContentType="image/jpeg"/>
  <Override PartName="/ppt/media/image29.jpeg" ContentType="image/jpeg"/>
  <Override PartName="/ppt/media/image3.wmf" ContentType="image/x-wmf"/>
  <Override PartName="/ppt/media/image9.jpeg" ContentType="image/jpeg"/>
  <Override PartName="/ppt/media/image11.jpeg" ContentType="image/jpeg"/>
  <Override PartName="/ppt/media/image13.jpeg" ContentType="image/jpeg"/>
  <Override PartName="/ppt/media/image1.wmf" ContentType="image/x-wmf"/>
  <Override PartName="/ppt/media/image7.jpeg" ContentType="image/jpeg"/>
  <Override PartName="/ppt/media/image28.jpeg" ContentType="image/jpeg"/>
  <Override PartName="/ppt/embeddings/oleObject1.xlsx" ContentType="application/vnd.openxmlformats-officedocument.spreadsheetml.sheet"/>
  <Override PartName="/ppt/embeddings/oleObject2.xlsx" ContentType="application/vnd.openxmlformats-officedocument.spreadsheetml.sheet"/>
  <Override PartName="/ppt/embeddings/oleObject1.bin" ContentType="application/vnd.openxmlformats-officedocument.oleObject"/>
  <Override PartName="/ppt/embeddings/oleObject1.docx" ContentType="application/vnd.openxmlformats-officedocument.wordprocessingml.document"/>
  <Override PartName="/ppt/embeddings/oleObject2.docx" ContentType="application/vnd.openxmlformats-officedocument.wordprocessingml.document"/>
  <Override PartName="/ppt/slides/slide56.xml" ContentType="application/vnd.openxmlformats-officedocument.presentationml.slide+xml"/>
  <Override PartName="/ppt/slides/slide55.xml" ContentType="application/vnd.openxmlformats-officedocument.presentationml.slide+xml"/>
  <Override PartName="/ppt/slides/slide54.xml" ContentType="application/vnd.openxmlformats-officedocument.presentationml.slide+xml"/>
  <Override PartName="/ppt/slides/slide53.xml" ContentType="application/vnd.openxmlformats-officedocument.presentationml.slide+xml"/>
  <Override PartName="/ppt/slides/slide52.xml" ContentType="application/vnd.openxmlformats-officedocument.presentationml.slide+xml"/>
  <Override PartName="/ppt/slides/slide51.xml" ContentType="application/vnd.openxmlformats-officedocument.presentationml.slide+xml"/>
  <Override PartName="/ppt/slides/slide50.xml" ContentType="application/vnd.openxmlformats-officedocument.presentationml.slide+xml"/>
  <Override PartName="/ppt/slides/slide46.xml" ContentType="application/vnd.openxmlformats-officedocument.presentationml.slide+xml"/>
  <Override PartName="/ppt/slides/slide45.xml" ContentType="application/vnd.openxmlformats-officedocument.presentationml.slide+xml"/>
  <Override PartName="/ppt/slides/slide39.xml" ContentType="application/vnd.openxmlformats-officedocument.presentationml.slide+xml"/>
  <Override PartName="/ppt/slides/slide38.xml" ContentType="application/vnd.openxmlformats-officedocument.presentationml.slide+xml"/>
  <Override PartName="/ppt/slides/slide37.xml" ContentType="application/vnd.openxmlformats-officedocument.presentationml.slide+xml"/>
  <Override PartName="/ppt/slides/slide36.xml" ContentType="application/vnd.openxmlformats-officedocument.presentationml.slide+xml"/>
  <Override PartName="/ppt/slides/slide35.xml" ContentType="application/vnd.openxmlformats-officedocument.presentationml.slide+xml"/>
  <Override PartName="/ppt/slides/slide34.xml" ContentType="application/vnd.openxmlformats-officedocument.presentationml.slide+xml"/>
  <Override PartName="/ppt/slides/slide33.xml" ContentType="application/vnd.openxmlformats-officedocument.presentationml.slide+xml"/>
  <Override PartName="/ppt/slides/slide32.xml" ContentType="application/vnd.openxmlformats-officedocument.presentationml.slide+xml"/>
  <Override PartName="/ppt/slides/slide31.xml" ContentType="application/vnd.openxmlformats-officedocument.presentationml.slide+xml"/>
  <Override PartName="/ppt/slides/slide30.xml" ContentType="application/vnd.openxmlformats-officedocument.presentationml.slide+xml"/>
  <Override PartName="/ppt/slides/_rels/slide18.xml.rels" ContentType="application/vnd.openxmlformats-package.relationships+xml"/>
  <Override PartName="/ppt/slides/_rels/slide22.xml.rels" ContentType="application/vnd.openxmlformats-package.relationships+xml"/>
  <Override PartName="/ppt/slides/_rels/slide57.xml.rels" ContentType="application/vnd.openxmlformats-package.relationships+xml"/>
  <Override PartName="/ppt/slides/_rels/slide61.xml.rels" ContentType="application/vnd.openxmlformats-package.relationships+xml"/>
  <Override PartName="/ppt/slides/_rels/slide20.xml.rels" ContentType="application/vnd.openxmlformats-package.relationships+xml"/>
  <Override PartName="/ppt/slides/_rels/slide16.xml.rels" ContentType="application/vnd.openxmlformats-package.relationships+xml"/>
  <Override PartName="/ppt/slides/_rels/slide19.xml.rels" ContentType="application/vnd.openxmlformats-package.relationships+xml"/>
  <Override PartName="/ppt/slides/_rels/slide23.xml.rels" ContentType="application/vnd.openxmlformats-package.relationships+xml"/>
  <Override PartName="/ppt/slides/_rels/slide24.xml.rels" ContentType="application/vnd.openxmlformats-package.relationships+xml"/>
  <Override PartName="/ppt/slides/_rels/slide25.xml.rels" ContentType="application/vnd.openxmlformats-package.relationships+xml"/>
  <Override PartName="/ppt/slides/_rels/slide17.xml.rels" ContentType="application/vnd.openxmlformats-package.relationships+xml"/>
  <Override PartName="/ppt/slides/_rels/slide21.xml.rels" ContentType="application/vnd.openxmlformats-package.relationships+xml"/>
  <Override PartName="/ppt/slides/_rels/slide26.xml.rels" ContentType="application/vnd.openxmlformats-package.relationships+xml"/>
  <Override PartName="/ppt/slides/_rels/slide27.xml.rels" ContentType="application/vnd.openxmlformats-package.relationships+xml"/>
  <Override PartName="/ppt/slides/_rels/slide28.xml.rels" ContentType="application/vnd.openxmlformats-package.relationships+xml"/>
  <Override PartName="/ppt/slides/_rels/slide29.xml.rels" ContentType="application/vnd.openxmlformats-package.relationships+xml"/>
  <Override PartName="/ppt/slides/_rels/slide33.xml.rels" ContentType="application/vnd.openxmlformats-package.relationships+xml"/>
  <Override PartName="/ppt/slides/_rels/slide64.xml.rels" ContentType="application/vnd.openxmlformats-package.relationships+xml"/>
  <Override PartName="/ppt/slides/_rels/slide88.xml.rels" ContentType="application/vnd.openxmlformats-package.relationships+xml"/>
  <Override PartName="/ppt/slides/_rels/slide73.xml.rels" ContentType="application/vnd.openxmlformats-package.relationships+xml"/>
  <Override PartName="/ppt/slides/_rels/slide69.xml.rels" ContentType="application/vnd.openxmlformats-package.relationships+xml"/>
  <Override PartName="/ppt/slides/_rels/slide95.xml.rels" ContentType="application/vnd.openxmlformats-package.relationships+xml"/>
  <Override PartName="/ppt/slides/_rels/slide79.xml.rels" ContentType="application/vnd.openxmlformats-package.relationships+xml"/>
  <Override PartName="/ppt/slides/_rels/slide83.xml.rels" ContentType="application/vnd.openxmlformats-package.relationships+xml"/>
  <Override PartName="/ppt/slides/_rels/slide30.xml.rels" ContentType="application/vnd.openxmlformats-package.relationships+xml"/>
  <Override PartName="/ppt/slides/_rels/slide96.xml.rels" ContentType="application/vnd.openxmlformats-package.relationships+xml"/>
  <Override PartName="/ppt/slides/_rels/slide8.xml.rels" ContentType="application/vnd.openxmlformats-package.relationships+xml"/>
  <Override PartName="/ppt/slides/_rels/slide43.xml.rels" ContentType="application/vnd.openxmlformats-package.relationships+xml"/>
  <Override PartName="/ppt/slides/_rels/slide97.xml.rels" ContentType="application/vnd.openxmlformats-package.relationships+xml"/>
  <Override PartName="/ppt/slides/_rels/slide9.xml.rels" ContentType="application/vnd.openxmlformats-package.relationships+xml"/>
  <Override PartName="/ppt/slides/_rels/slide44.xml.rels" ContentType="application/vnd.openxmlformats-package.relationships+xml"/>
  <Override PartName="/ppt/slides/_rels/slide104.xml.rels" ContentType="application/vnd.openxmlformats-package.relationships+xml"/>
  <Override PartName="/ppt/slides/_rels/slide74.xml.rels" ContentType="application/vnd.openxmlformats-package.relationships+xml"/>
  <Override PartName="/ppt/slides/_rels/slide90.xml.rels" ContentType="application/vnd.openxmlformats-package.relationships+xml"/>
  <Override PartName="/ppt/slides/_rels/slide98.xml.rels" ContentType="application/vnd.openxmlformats-package.relationships+xml"/>
  <Override PartName="/ppt/slides/_rels/slide45.xml.rels" ContentType="application/vnd.openxmlformats-package.relationships+xml"/>
  <Override PartName="/ppt/slides/_rels/slide105.xml.rels" ContentType="application/vnd.openxmlformats-package.relationships+xml"/>
  <Override PartName="/ppt/slides/_rels/slide75.xml.rels" ContentType="application/vnd.openxmlformats-package.relationships+xml"/>
  <Override PartName="/ppt/slides/_rels/slide84.xml.rels" ContentType="application/vnd.openxmlformats-package.relationships+xml"/>
  <Override PartName="/ppt/slides/_rels/slide31.xml.rels" ContentType="application/vnd.openxmlformats-package.relationships+xml"/>
  <Override PartName="/ppt/slides/_rels/slide91.xml.rels" ContentType="application/vnd.openxmlformats-package.relationships+xml"/>
  <Override PartName="/ppt/slides/_rels/slide99.xml.rels" ContentType="application/vnd.openxmlformats-package.relationships+xml"/>
  <Override PartName="/ppt/slides/_rels/slide50.xml.rels" ContentType="application/vnd.openxmlformats-package.relationships+xml"/>
  <Override PartName="/ppt/slides/_rels/slide106.xml.rels" ContentType="application/vnd.openxmlformats-package.relationships+xml"/>
  <Override PartName="/ppt/slides/_rels/slide76.xml.rels" ContentType="application/vnd.openxmlformats-package.relationships+xml"/>
  <Override PartName="/ppt/slides/_rels/slide107.xml.rels" ContentType="application/vnd.openxmlformats-package.relationships+xml"/>
  <Override PartName="/ppt/slides/_rels/slide92.xml.rels" ContentType="application/vnd.openxmlformats-package.relationships+xml"/>
  <Override PartName="/ppt/slides/_rels/slide41.xml.rels" ContentType="application/vnd.openxmlformats-package.relationships+xml"/>
  <Override PartName="/ppt/slides/_rels/slide6.xml.rels" ContentType="application/vnd.openxmlformats-package.relationships+xml"/>
  <Override PartName="/ppt/slides/_rels/slide49.xml.rels" ContentType="application/vnd.openxmlformats-package.relationships+xml"/>
  <Override PartName="/ppt/slides/_rels/slide34.xml.rels" ContentType="application/vnd.openxmlformats-package.relationships+xml"/>
  <Override PartName="/ppt/slides/_rels/slide7.xml.rels" ContentType="application/vnd.openxmlformats-package.relationships+xml"/>
  <Override PartName="/ppt/slides/_rels/slide42.xml.rels" ContentType="application/vnd.openxmlformats-package.relationships+xml"/>
  <Override PartName="/ppt/slides/_rels/slide35.xml.rels" ContentType="application/vnd.openxmlformats-package.relationships+xml"/>
  <Override PartName="/ppt/slides/_rels/slide51.xml.rels" ContentType="application/vnd.openxmlformats-package.relationships+xml"/>
  <Override PartName="/ppt/slides/_rels/slide47.xml.rels" ContentType="application/vnd.openxmlformats-package.relationships+xml"/>
  <Override PartName="/ppt/slides/_rels/slide54.xml.rels" ContentType="application/vnd.openxmlformats-package.relationships+xml"/>
  <Override PartName="/ppt/slides/_rels/slide4.xml.rels" ContentType="application/vnd.openxmlformats-package.relationships+xml"/>
  <Override PartName="/ppt/slides/_rels/slide63.xml.rels" ContentType="application/vnd.openxmlformats-package.relationships+xml"/>
  <Override PartName="/ppt/slides/_rels/slide15.xml.rels" ContentType="application/vnd.openxmlformats-package.relationships+xml"/>
  <Override PartName="/ppt/slides/_rels/slide39.xml.rels" ContentType="application/vnd.openxmlformats-package.relationships+xml"/>
  <Override PartName="/ppt/slides/_rels/slide80.xml.rels" ContentType="application/vnd.openxmlformats-package.relationships+xml"/>
  <Override PartName="/ppt/slides/_rels/slide102.xml.rels" ContentType="application/vnd.openxmlformats-package.relationships+xml"/>
  <Override PartName="/ppt/slides/_rels/slide11.xml.rels" ContentType="application/vnd.openxmlformats-package.relationships+xml"/>
  <Override PartName="/ppt/slides/_rels/slide101.xml.rels" ContentType="application/vnd.openxmlformats-package.relationships+xml"/>
  <Override PartName="/ppt/slides/_rels/slide78.xml.rels" ContentType="application/vnd.openxmlformats-package.relationships+xml"/>
  <Override PartName="/ppt/slides/_rels/slide94.xml.rels" ContentType="application/vnd.openxmlformats-package.relationships+xml"/>
  <Override PartName="/ppt/slides/_rels/slide48.xml.rels" ContentType="application/vnd.openxmlformats-package.relationships+xml"/>
  <Override PartName="/ppt/slides/_rels/slide55.xml.rels" ContentType="application/vnd.openxmlformats-package.relationships+xml"/>
  <Override PartName="/ppt/slides/_rels/slide5.xml.rels" ContentType="application/vnd.openxmlformats-package.relationships+xml"/>
  <Override PartName="/ppt/slides/_rels/slide40.xml.rels" ContentType="application/vnd.openxmlformats-package.relationships+xml"/>
  <Override PartName="/ppt/slides/_rels/slide81.xml.rels" ContentType="application/vnd.openxmlformats-package.relationships+xml"/>
  <Override PartName="/ppt/slides/_rels/slide65.xml.rels" ContentType="application/vnd.openxmlformats-package.relationships+xml"/>
  <Override PartName="/ppt/slides/_rels/slide103.xml.rels" ContentType="application/vnd.openxmlformats-package.relationships+xml"/>
  <Override PartName="/ppt/slides/_rels/slide58.xml.rels" ContentType="application/vnd.openxmlformats-package.relationships+xml"/>
  <Override PartName="/ppt/slides/_rels/slide12.xml.rels" ContentType="application/vnd.openxmlformats-package.relationships+xml"/>
  <Override PartName="/ppt/slides/_rels/slide53.xml.rels" ContentType="application/vnd.openxmlformats-package.relationships+xml"/>
  <Override PartName="/ppt/slides/_rels/slide46.xml.rels" ContentType="application/vnd.openxmlformats-package.relationships+xml"/>
  <Override PartName="/ppt/slides/_rels/slide62.xml.rels" ContentType="application/vnd.openxmlformats-package.relationships+xml"/>
  <Override PartName="/ppt/slides/_rels/slide72.xml.rels" ContentType="application/vnd.openxmlformats-package.relationships+xml"/>
  <Override PartName="/ppt/slides/_rels/slide68.xml.rels" ContentType="application/vnd.openxmlformats-package.relationships+xml"/>
  <Override PartName="/ppt/slides/_rels/slide52.xml.rels" ContentType="application/vnd.openxmlformats-package.relationships+xml"/>
  <Override PartName="/ppt/slides/_rels/slide13.xml.rels" ContentType="application/vnd.openxmlformats-package.relationships+xml"/>
  <Override PartName="/ppt/slides/_rels/slide38.xml.rels" ContentType="application/vnd.openxmlformats-package.relationships+xml"/>
  <Override PartName="/ppt/slides/_rels/slide89.xml.rels" ContentType="application/vnd.openxmlformats-package.relationships+xml"/>
  <Override PartName="/ppt/slides/_rels/slide14.xml.rels" ContentType="application/vnd.openxmlformats-package.relationships+xml"/>
  <Override PartName="/ppt/slides/_rels/slide37.xml.rels" ContentType="application/vnd.openxmlformats-package.relationships+xml"/>
  <Override PartName="/ppt/slides/_rels/slide87.xml.rels" ContentType="application/vnd.openxmlformats-package.relationships+xml"/>
  <Override PartName="/ppt/slides/_rels/slide3.xml.rels" ContentType="application/vnd.openxmlformats-package.relationships+xml"/>
  <Override PartName="/ppt/slides/_rels/slide36.xml.rels" ContentType="application/vnd.openxmlformats-package.relationships+xml"/>
  <Override PartName="/ppt/slides/_rels/slide66.xml.rels" ContentType="application/vnd.openxmlformats-package.relationships+xml"/>
  <Override PartName="/ppt/slides/_rels/slide56.xml.rels" ContentType="application/vnd.openxmlformats-package.relationships+xml"/>
  <Override PartName="/ppt/slides/_rels/slide60.xml.rels" ContentType="application/vnd.openxmlformats-package.relationships+xml"/>
  <Override PartName="/ppt/slides/_rels/slide82.xml.rels" ContentType="application/vnd.openxmlformats-package.relationships+xml"/>
  <Override PartName="/ppt/slides/_rels/slide59.xml.rels" ContentType="application/vnd.openxmlformats-package.relationships+xml"/>
  <Override PartName="/ppt/slides/_rels/slide10.xml.rels" ContentType="application/vnd.openxmlformats-package.relationships+xml"/>
  <Override PartName="/ppt/slides/_rels/slide85.xml.rels" ContentType="application/vnd.openxmlformats-package.relationships+xml"/>
  <Override PartName="/ppt/slides/_rels/slide1.xml.rels" ContentType="application/vnd.openxmlformats-package.relationships+xml"/>
  <Override PartName="/ppt/slides/_rels/slide32.xml.rels" ContentType="application/vnd.openxmlformats-package.relationships+xml"/>
  <Override PartName="/ppt/slides/_rels/slide70.xml.rels" ContentType="application/vnd.openxmlformats-package.relationships+xml"/>
  <Override PartName="/ppt/slides/_rels/slide100.xml.rels" ContentType="application/vnd.openxmlformats-package.relationships+xml"/>
  <Override PartName="/ppt/slides/_rels/slide77.xml.rels" ContentType="application/vnd.openxmlformats-package.relationships+xml"/>
  <Override PartName="/ppt/slides/_rels/slide67.xml.rels" ContentType="application/vnd.openxmlformats-package.relationships+xml"/>
  <Override PartName="/ppt/slides/_rels/slide71.xml.rels" ContentType="application/vnd.openxmlformats-package.relationships+xml"/>
  <Override PartName="/ppt/slides/_rels/slide2.xml.rels" ContentType="application/vnd.openxmlformats-package.relationships+xml"/>
  <Override PartName="/ppt/slides/_rels/slide86.xml.rels" ContentType="application/vnd.openxmlformats-package.relationships+xml"/>
  <Override PartName="/ppt/slides/_rels/slide93.xml.rels" ContentType="application/vnd.openxmlformats-package.relationships+xml"/>
  <Override PartName="/ppt/slides/slide13.xml" ContentType="application/vnd.openxmlformats-officedocument.presentationml.slide+xml"/>
  <Override PartName="/ppt/slides/slide6.xml" ContentType="application/vnd.openxmlformats-officedocument.presentationml.slide+xml"/>
  <Override PartName="/ppt/slides/slide49.xml" ContentType="application/vnd.openxmlformats-officedocument.presentationml.slide+xml"/>
  <Override PartName="/ppt/slides/slide102.xml" ContentType="application/vnd.openxmlformats-officedocument.presentationml.slide+xml"/>
  <Override PartName="/ppt/slides/slide12.xml" ContentType="application/vnd.openxmlformats-officedocument.presentationml.slide+xml"/>
  <Override PartName="/ppt/slides/slide5.xml" ContentType="application/vnd.openxmlformats-officedocument.presentationml.slide+xml"/>
  <Override PartName="/ppt/slides/slide44.xml" ContentType="application/vnd.openxmlformats-officedocument.presentationml.slide+xml"/>
  <Override PartName="/ppt/slides/slide9.xml" ContentType="application/vnd.openxmlformats-officedocument.presentationml.slide+xml"/>
  <Override PartName="/ppt/slides/slide16.xml" ContentType="application/vnd.openxmlformats-officedocument.presentationml.slide+xml"/>
  <Override PartName="/ppt/slides/slide81.xml" ContentType="application/vnd.openxmlformats-officedocument.presentationml.slide+xml"/>
  <Override PartName="/ppt/slides/slide48.xml" ContentType="application/vnd.openxmlformats-officedocument.presentationml.slide+xml"/>
  <Override PartName="/ppt/slides/slide101.xml" ContentType="application/vnd.openxmlformats-officedocument.presentationml.slide+xml"/>
  <Override PartName="/ppt/slides/slide11.xml" ContentType="application/vnd.openxmlformats-officedocument.presentationml.slide+xml"/>
  <Override PartName="/ppt/slides/slide4.xml" ContentType="application/vnd.openxmlformats-officedocument.presentationml.slide+xml"/>
  <Override PartName="/ppt/slides/slide43.xml" ContentType="application/vnd.openxmlformats-officedocument.presentationml.slide+xml"/>
  <Override PartName="/ppt/slides/slide8.xml" ContentType="application/vnd.openxmlformats-officedocument.presentationml.slide+xml"/>
  <Override PartName="/ppt/slides/slide15.xml" ContentType="application/vnd.openxmlformats-officedocument.presentationml.slide+xml"/>
  <Override PartName="/ppt/slides/slide80.xml" ContentType="application/vnd.openxmlformats-officedocument.presentationml.slide+xml"/>
  <Override PartName="/ppt/slides/slide47.xml" ContentType="application/vnd.openxmlformats-officedocument.presentationml.slide+xml"/>
  <Override PartName="/ppt/slides/slide100.xml" ContentType="application/vnd.openxmlformats-officedocument.presentationml.slide+xml"/>
  <Override PartName="/ppt/slides/slide10.xml" ContentType="application/vnd.openxmlformats-officedocument.presentationml.slide+xml"/>
  <Override PartName="/ppt/slides/slide3.xml" ContentType="application/vnd.openxmlformats-officedocument.presentationml.slide+xml"/>
  <Override PartName="/ppt/slides/slide42.xml" ContentType="application/vnd.openxmlformats-officedocument.presentationml.slide+xml"/>
  <Override PartName="/ppt/slides/slide7.xml" ContentType="application/vnd.openxmlformats-officedocument.presentationml.slide+xml"/>
  <Override PartName="/ppt/slides/slide14.xml" ContentType="application/vnd.openxmlformats-officedocument.presentationml.slide+xml"/>
  <Override PartName="/ppt/slides/slide41.xml" ContentType="application/vnd.openxmlformats-officedocument.presentationml.slide+xml"/>
  <Override PartName="/ppt/slides/slide40.xml" ContentType="application/vnd.openxmlformats-officedocument.presentationml.slide+xml"/>
  <Override PartName="/ppt/slides/slide2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70.xml" ContentType="application/vnd.openxmlformats-officedocument.presentationml.slide+xml"/>
  <Override PartName="/ppt/slides/slide69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85.xml" ContentType="application/vnd.openxmlformats-officedocument.presentationml.slide+xml"/>
  <Override PartName="/ppt/slides/slide106.xml" ContentType="application/vnd.openxmlformats-officedocument.presentationml.slide+xml"/>
  <Override PartName="/ppt/slides/slide98.xml" ContentType="application/vnd.openxmlformats-officedocument.presentationml.slide+xml"/>
  <Override PartName="/ppt/slides/slide61.xml" ContentType="application/vnd.openxmlformats-officedocument.presentationml.slide+xml"/>
  <Override PartName="/ppt/slides/slide89.xml" ContentType="application/vnd.openxmlformats-officedocument.presentationml.slide+xml"/>
  <Override PartName="/ppt/slides/slide105.xml" ContentType="application/vnd.openxmlformats-officedocument.presentationml.slide+xml"/>
  <Override PartName="/ppt/slides/slide97.xml" ContentType="application/vnd.openxmlformats-officedocument.presentationml.slide+xml"/>
  <Override PartName="/ppt/slides/slide60.xml" ContentType="application/vnd.openxmlformats-officedocument.presentationml.slide+xml"/>
  <Override PartName="/ppt/slides/slide88.xml" ContentType="application/vnd.openxmlformats-officedocument.presentationml.slide+xml"/>
  <Override PartName="/ppt/slides/slide79.xml" ContentType="application/vnd.openxmlformats-officedocument.presentationml.slide+xml"/>
  <Override PartName="/ppt/slides/slide104.xml" ContentType="application/vnd.openxmlformats-officedocument.presentationml.slide+xml"/>
  <Override PartName="/ppt/slides/slide96.xml" ContentType="application/vnd.openxmlformats-officedocument.presentationml.slide+xml"/>
  <Override PartName="/ppt/slides/slide99.xml" ContentType="application/vnd.openxmlformats-officedocument.presentationml.slide+xml"/>
  <Override PartName="/ppt/slides/slide62.xml" ContentType="application/vnd.openxmlformats-officedocument.presentationml.slide+xml"/>
  <Override PartName="/ppt/slides/slide1.xml" ContentType="application/vnd.openxmlformats-officedocument.presentationml.slide+xml"/>
  <Override PartName="/ppt/slides/slide107.xml" ContentType="application/vnd.openxmlformats-officedocument.presentationml.slide+xml"/>
  <Override PartName="/ppt/slides/slide87.xml" ContentType="application/vnd.openxmlformats-officedocument.presentationml.slide+xml"/>
  <Override PartName="/ppt/slides/slide78.xml" ContentType="application/vnd.openxmlformats-officedocument.presentationml.slide+xml"/>
  <Override PartName="/ppt/slides/slide103.xml" ContentType="application/vnd.openxmlformats-officedocument.presentationml.slide+xml"/>
  <Override PartName="/ppt/slides/slide95.xml" ContentType="application/vnd.openxmlformats-officedocument.presentationml.slide+xml"/>
  <Override PartName="/ppt/slides/slide86.xml" ContentType="application/vnd.openxmlformats-officedocument.presentationml.slide+xml"/>
  <Override PartName="/ppt/slides/slide64.xml" ContentType="application/vnd.openxmlformats-officedocument.presentationml.slide+xml"/>
  <Override PartName="/ppt/slides/slide63.xml" ContentType="application/vnd.openxmlformats-officedocument.presentationml.slide+xml"/>
  <Override PartName="/ppt/slides/slide29.xml" ContentType="application/vnd.openxmlformats-officedocument.presentationml.slide+xml"/>
  <Override PartName="/ppt/slides/slide94.xml" ContentType="application/vnd.openxmlformats-officedocument.presentationml.slide+xml"/>
  <Override PartName="/ppt/slides/slide28.xml" ContentType="application/vnd.openxmlformats-officedocument.presentationml.slide+xml"/>
  <Override PartName="/ppt/slides/slide93.xml" ContentType="application/vnd.openxmlformats-officedocument.presentationml.slide+xml"/>
  <Override PartName="/ppt/slides/slide92.xml" ContentType="application/vnd.openxmlformats-officedocument.presentationml.slide+xml"/>
  <Override PartName="/ppt/slides/slide27.xml" ContentType="application/vnd.openxmlformats-officedocument.presentationml.slide+xml"/>
  <Override PartName="/ppt/slides/slide91.xml" ContentType="application/vnd.openxmlformats-officedocument.presentationml.slide+xml"/>
  <Override PartName="/ppt/slides/slide26.xml" ContentType="application/vnd.openxmlformats-officedocument.presentationml.slide+xml"/>
  <Override PartName="/ppt/slides/slide90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59.xml" ContentType="application/vnd.openxmlformats-officedocument.presentationml.slide+xml"/>
  <Override PartName="/ppt/slides/slide21.xml" ContentType="application/vnd.openxmlformats-officedocument.presentationml.slide+xml"/>
  <Override PartName="/ppt/slides/slide58.xml" ContentType="application/vnd.openxmlformats-officedocument.presentationml.slide+xml"/>
  <Override PartName="/ppt/slides/slide19.xml" ContentType="application/vnd.openxmlformats-officedocument.presentationml.slide+xml"/>
  <Override PartName="/ppt/slides/slide84.xml" ContentType="application/vnd.openxmlformats-officedocument.presentationml.slide+xml"/>
  <Override PartName="/ppt/slides/slide20.xml" ContentType="application/vnd.openxmlformats-officedocument.presentationml.slide+xml"/>
  <Override PartName="/ppt/slides/slide57.xml" ContentType="application/vnd.openxmlformats-officedocument.presentationml.slide+xml"/>
  <Override PartName="/ppt/slides/slide18.xml" ContentType="application/vnd.openxmlformats-officedocument.presentationml.slide+xml"/>
  <Override PartName="/ppt/slides/slide83.xml" ContentType="application/vnd.openxmlformats-officedocument.presentationml.slide+xml"/>
  <Override PartName="/ppt/slides/slide17.xml" ContentType="application/vnd.openxmlformats-officedocument.presentationml.slide+xml"/>
  <Override PartName="/ppt/slides/slide82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  <p:sldId id="320" r:id="rId67"/>
    <p:sldId id="321" r:id="rId68"/>
    <p:sldId id="322" r:id="rId69"/>
    <p:sldId id="323" r:id="rId70"/>
    <p:sldId id="324" r:id="rId71"/>
    <p:sldId id="325" r:id="rId72"/>
    <p:sldId id="326" r:id="rId73"/>
    <p:sldId id="327" r:id="rId74"/>
    <p:sldId id="328" r:id="rId75"/>
    <p:sldId id="329" r:id="rId76"/>
    <p:sldId id="330" r:id="rId77"/>
    <p:sldId id="331" r:id="rId78"/>
    <p:sldId id="332" r:id="rId79"/>
    <p:sldId id="333" r:id="rId80"/>
    <p:sldId id="334" r:id="rId81"/>
    <p:sldId id="335" r:id="rId82"/>
    <p:sldId id="336" r:id="rId83"/>
    <p:sldId id="337" r:id="rId84"/>
    <p:sldId id="338" r:id="rId85"/>
    <p:sldId id="339" r:id="rId86"/>
    <p:sldId id="340" r:id="rId87"/>
    <p:sldId id="341" r:id="rId88"/>
    <p:sldId id="342" r:id="rId89"/>
    <p:sldId id="343" r:id="rId90"/>
    <p:sldId id="344" r:id="rId91"/>
    <p:sldId id="345" r:id="rId92"/>
    <p:sldId id="346" r:id="rId93"/>
    <p:sldId id="347" r:id="rId94"/>
    <p:sldId id="348" r:id="rId95"/>
    <p:sldId id="349" r:id="rId96"/>
    <p:sldId id="350" r:id="rId97"/>
    <p:sldId id="351" r:id="rId98"/>
    <p:sldId id="352" r:id="rId99"/>
    <p:sldId id="353" r:id="rId100"/>
    <p:sldId id="354" r:id="rId101"/>
    <p:sldId id="355" r:id="rId102"/>
    <p:sldId id="356" r:id="rId103"/>
    <p:sldId id="357" r:id="rId104"/>
    <p:sldId id="358" r:id="rId105"/>
    <p:sldId id="359" r:id="rId106"/>
    <p:sldId id="360" r:id="rId107"/>
    <p:sldId id="361" r:id="rId108"/>
    <p:sldId id="362" r:id="rId109"/>
  </p:sldIdLst>
  <p:sldSz cx="9144000" cy="6858000"/>
  <p:notesSz cx="6858000" cy="91440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43" Type="http://schemas.openxmlformats.org/officeDocument/2006/relationships/slide" Target="slides/slide41.xml"/><Relationship Id="rId44" Type="http://schemas.openxmlformats.org/officeDocument/2006/relationships/slide" Target="slides/slide42.xml"/><Relationship Id="rId45" Type="http://schemas.openxmlformats.org/officeDocument/2006/relationships/slide" Target="slides/slide43.xml"/><Relationship Id="rId46" Type="http://schemas.openxmlformats.org/officeDocument/2006/relationships/slide" Target="slides/slide44.xml"/><Relationship Id="rId47" Type="http://schemas.openxmlformats.org/officeDocument/2006/relationships/slide" Target="slides/slide45.xml"/><Relationship Id="rId48" Type="http://schemas.openxmlformats.org/officeDocument/2006/relationships/slide" Target="slides/slide46.xml"/><Relationship Id="rId49" Type="http://schemas.openxmlformats.org/officeDocument/2006/relationships/slide" Target="slides/slide47.xml"/><Relationship Id="rId50" Type="http://schemas.openxmlformats.org/officeDocument/2006/relationships/slide" Target="slides/slide48.xml"/><Relationship Id="rId51" Type="http://schemas.openxmlformats.org/officeDocument/2006/relationships/slide" Target="slides/slide49.xml"/><Relationship Id="rId52" Type="http://schemas.openxmlformats.org/officeDocument/2006/relationships/slide" Target="slides/slide50.xml"/><Relationship Id="rId53" Type="http://schemas.openxmlformats.org/officeDocument/2006/relationships/slide" Target="slides/slide51.xml"/><Relationship Id="rId54" Type="http://schemas.openxmlformats.org/officeDocument/2006/relationships/slide" Target="slides/slide52.xml"/><Relationship Id="rId55" Type="http://schemas.openxmlformats.org/officeDocument/2006/relationships/slide" Target="slides/slide53.xml"/><Relationship Id="rId56" Type="http://schemas.openxmlformats.org/officeDocument/2006/relationships/slide" Target="slides/slide54.xml"/><Relationship Id="rId57" Type="http://schemas.openxmlformats.org/officeDocument/2006/relationships/slide" Target="slides/slide55.xml"/><Relationship Id="rId58" Type="http://schemas.openxmlformats.org/officeDocument/2006/relationships/slide" Target="slides/slide56.xml"/><Relationship Id="rId59" Type="http://schemas.openxmlformats.org/officeDocument/2006/relationships/slide" Target="slides/slide57.xml"/><Relationship Id="rId60" Type="http://schemas.openxmlformats.org/officeDocument/2006/relationships/slide" Target="slides/slide58.xml"/><Relationship Id="rId61" Type="http://schemas.openxmlformats.org/officeDocument/2006/relationships/slide" Target="slides/slide59.xml"/><Relationship Id="rId62" Type="http://schemas.openxmlformats.org/officeDocument/2006/relationships/slide" Target="slides/slide60.xml"/><Relationship Id="rId63" Type="http://schemas.openxmlformats.org/officeDocument/2006/relationships/slide" Target="slides/slide61.xml"/><Relationship Id="rId64" Type="http://schemas.openxmlformats.org/officeDocument/2006/relationships/slide" Target="slides/slide62.xml"/><Relationship Id="rId65" Type="http://schemas.openxmlformats.org/officeDocument/2006/relationships/slide" Target="slides/slide63.xml"/><Relationship Id="rId66" Type="http://schemas.openxmlformats.org/officeDocument/2006/relationships/slide" Target="slides/slide64.xml"/><Relationship Id="rId67" Type="http://schemas.openxmlformats.org/officeDocument/2006/relationships/slide" Target="slides/slide65.xml"/><Relationship Id="rId68" Type="http://schemas.openxmlformats.org/officeDocument/2006/relationships/slide" Target="slides/slide66.xml"/><Relationship Id="rId69" Type="http://schemas.openxmlformats.org/officeDocument/2006/relationships/slide" Target="slides/slide67.xml"/><Relationship Id="rId70" Type="http://schemas.openxmlformats.org/officeDocument/2006/relationships/slide" Target="slides/slide68.xml"/><Relationship Id="rId71" Type="http://schemas.openxmlformats.org/officeDocument/2006/relationships/slide" Target="slides/slide69.xml"/><Relationship Id="rId72" Type="http://schemas.openxmlformats.org/officeDocument/2006/relationships/slide" Target="slides/slide70.xml"/><Relationship Id="rId73" Type="http://schemas.openxmlformats.org/officeDocument/2006/relationships/slide" Target="slides/slide71.xml"/><Relationship Id="rId74" Type="http://schemas.openxmlformats.org/officeDocument/2006/relationships/slide" Target="slides/slide72.xml"/><Relationship Id="rId75" Type="http://schemas.openxmlformats.org/officeDocument/2006/relationships/slide" Target="slides/slide73.xml"/><Relationship Id="rId76" Type="http://schemas.openxmlformats.org/officeDocument/2006/relationships/slide" Target="slides/slide74.xml"/><Relationship Id="rId77" Type="http://schemas.openxmlformats.org/officeDocument/2006/relationships/slide" Target="slides/slide75.xml"/><Relationship Id="rId78" Type="http://schemas.openxmlformats.org/officeDocument/2006/relationships/slide" Target="slides/slide76.xml"/><Relationship Id="rId79" Type="http://schemas.openxmlformats.org/officeDocument/2006/relationships/slide" Target="slides/slide77.xml"/><Relationship Id="rId80" Type="http://schemas.openxmlformats.org/officeDocument/2006/relationships/slide" Target="slides/slide78.xml"/><Relationship Id="rId81" Type="http://schemas.openxmlformats.org/officeDocument/2006/relationships/slide" Target="slides/slide79.xml"/><Relationship Id="rId82" Type="http://schemas.openxmlformats.org/officeDocument/2006/relationships/slide" Target="slides/slide80.xml"/><Relationship Id="rId83" Type="http://schemas.openxmlformats.org/officeDocument/2006/relationships/slide" Target="slides/slide81.xml"/><Relationship Id="rId84" Type="http://schemas.openxmlformats.org/officeDocument/2006/relationships/slide" Target="slides/slide82.xml"/><Relationship Id="rId85" Type="http://schemas.openxmlformats.org/officeDocument/2006/relationships/slide" Target="slides/slide83.xml"/><Relationship Id="rId86" Type="http://schemas.openxmlformats.org/officeDocument/2006/relationships/slide" Target="slides/slide84.xml"/><Relationship Id="rId87" Type="http://schemas.openxmlformats.org/officeDocument/2006/relationships/slide" Target="slides/slide85.xml"/><Relationship Id="rId88" Type="http://schemas.openxmlformats.org/officeDocument/2006/relationships/slide" Target="slides/slide86.xml"/><Relationship Id="rId89" Type="http://schemas.openxmlformats.org/officeDocument/2006/relationships/slide" Target="slides/slide87.xml"/><Relationship Id="rId90" Type="http://schemas.openxmlformats.org/officeDocument/2006/relationships/slide" Target="slides/slide88.xml"/><Relationship Id="rId91" Type="http://schemas.openxmlformats.org/officeDocument/2006/relationships/slide" Target="slides/slide89.xml"/><Relationship Id="rId92" Type="http://schemas.openxmlformats.org/officeDocument/2006/relationships/slide" Target="slides/slide90.xml"/><Relationship Id="rId93" Type="http://schemas.openxmlformats.org/officeDocument/2006/relationships/slide" Target="slides/slide91.xml"/><Relationship Id="rId94" Type="http://schemas.openxmlformats.org/officeDocument/2006/relationships/slide" Target="slides/slide92.xml"/><Relationship Id="rId95" Type="http://schemas.openxmlformats.org/officeDocument/2006/relationships/slide" Target="slides/slide93.xml"/><Relationship Id="rId96" Type="http://schemas.openxmlformats.org/officeDocument/2006/relationships/slide" Target="slides/slide94.xml"/><Relationship Id="rId97" Type="http://schemas.openxmlformats.org/officeDocument/2006/relationships/slide" Target="slides/slide95.xml"/><Relationship Id="rId98" Type="http://schemas.openxmlformats.org/officeDocument/2006/relationships/slide" Target="slides/slide96.xml"/><Relationship Id="rId99" Type="http://schemas.openxmlformats.org/officeDocument/2006/relationships/slide" Target="slides/slide97.xml"/><Relationship Id="rId100" Type="http://schemas.openxmlformats.org/officeDocument/2006/relationships/slide" Target="slides/slide98.xml"/><Relationship Id="rId101" Type="http://schemas.openxmlformats.org/officeDocument/2006/relationships/slide" Target="slides/slide99.xml"/><Relationship Id="rId102" Type="http://schemas.openxmlformats.org/officeDocument/2006/relationships/slide" Target="slides/slide100.xml"/><Relationship Id="rId103" Type="http://schemas.openxmlformats.org/officeDocument/2006/relationships/slide" Target="slides/slide101.xml"/><Relationship Id="rId104" Type="http://schemas.openxmlformats.org/officeDocument/2006/relationships/slide" Target="slides/slide102.xml"/><Relationship Id="rId105" Type="http://schemas.openxmlformats.org/officeDocument/2006/relationships/slide" Target="slides/slide103.xml"/><Relationship Id="rId106" Type="http://schemas.openxmlformats.org/officeDocument/2006/relationships/slide" Target="slides/slide104.xml"/><Relationship Id="rId107" Type="http://schemas.openxmlformats.org/officeDocument/2006/relationships/slide" Target="slides/slide105.xml"/><Relationship Id="rId108" Type="http://schemas.openxmlformats.org/officeDocument/2006/relationships/slide" Target="slides/slide106.xml"/><Relationship Id="rId109" Type="http://schemas.openxmlformats.org/officeDocument/2006/relationships/slide" Target="slides/slide107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85800" y="609120"/>
            <a:ext cx="7772400" cy="1143000"/>
          </a:xfrm>
          <a:prstGeom prst="rect">
            <a:avLst/>
          </a:prstGeom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85800" y="1981080"/>
            <a:ext cx="7772400" cy="196272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85800" y="4130640"/>
            <a:ext cx="7772400" cy="196272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685800" y="609120"/>
            <a:ext cx="7772400" cy="1143000"/>
          </a:xfrm>
          <a:prstGeom prst="rect">
            <a:avLst/>
          </a:prstGeom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685800" y="1981080"/>
            <a:ext cx="3792600" cy="196272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68480" y="1981080"/>
            <a:ext cx="3792600" cy="196272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685800" y="4130640"/>
            <a:ext cx="3792600" cy="196272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668480" y="4130640"/>
            <a:ext cx="3792600" cy="196272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685800" y="609120"/>
            <a:ext cx="7772400" cy="1143000"/>
          </a:xfrm>
          <a:prstGeom prst="rect">
            <a:avLst/>
          </a:prstGeom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685800" y="1981080"/>
            <a:ext cx="2502360" cy="196272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313800" y="1981080"/>
            <a:ext cx="2502360" cy="196272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5941440" y="1981080"/>
            <a:ext cx="2502360" cy="196272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685800" y="4130640"/>
            <a:ext cx="2502360" cy="196272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313800" y="4130640"/>
            <a:ext cx="2502360" cy="196272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5941440" y="4130640"/>
            <a:ext cx="2502360" cy="196272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85800" y="609120"/>
            <a:ext cx="7772400" cy="1143000"/>
          </a:xfrm>
          <a:prstGeom prst="rect">
            <a:avLst/>
          </a:prstGeom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685800" y="1981080"/>
            <a:ext cx="7772400" cy="411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>
              <a:spcBef>
                <a:spcPts val="799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85800" y="609120"/>
            <a:ext cx="7772400" cy="1143000"/>
          </a:xfrm>
          <a:prstGeom prst="rect">
            <a:avLst/>
          </a:prstGeom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685800" y="1981080"/>
            <a:ext cx="7772400" cy="411480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85800" y="609120"/>
            <a:ext cx="7772400" cy="1143000"/>
          </a:xfrm>
          <a:prstGeom prst="rect">
            <a:avLst/>
          </a:prstGeom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685800" y="1981080"/>
            <a:ext cx="3792600" cy="411480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68480" y="1981080"/>
            <a:ext cx="3792600" cy="411480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85800" y="609120"/>
            <a:ext cx="7772400" cy="1143000"/>
          </a:xfrm>
          <a:prstGeom prst="rect">
            <a:avLst/>
          </a:prstGeom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685800" y="609120"/>
            <a:ext cx="7772400" cy="52995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>
              <a:spcBef>
                <a:spcPts val="799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685800" y="609120"/>
            <a:ext cx="7772400" cy="1143000"/>
          </a:xfrm>
          <a:prstGeom prst="rect">
            <a:avLst/>
          </a:prstGeom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685800" y="1981080"/>
            <a:ext cx="3792600" cy="196272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668480" y="1981080"/>
            <a:ext cx="3792600" cy="411480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685800" y="4130640"/>
            <a:ext cx="3792600" cy="196272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685800" y="609120"/>
            <a:ext cx="7772400" cy="1143000"/>
          </a:xfrm>
          <a:prstGeom prst="rect">
            <a:avLst/>
          </a:prstGeom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685800" y="1981080"/>
            <a:ext cx="3792600" cy="411480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68480" y="1981080"/>
            <a:ext cx="3792600" cy="196272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68480" y="4130640"/>
            <a:ext cx="3792600" cy="196272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685800" y="609120"/>
            <a:ext cx="7772400" cy="1143000"/>
          </a:xfrm>
          <a:prstGeom prst="rect">
            <a:avLst/>
          </a:prstGeom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685800" y="1981080"/>
            <a:ext cx="3792600" cy="196272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68480" y="1981080"/>
            <a:ext cx="3792600" cy="196272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685800" y="4130640"/>
            <a:ext cx="7772400" cy="196272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685800" y="609120"/>
            <a:ext cx="7772400" cy="1143000"/>
          </a:xfrm>
          <a:prstGeom prst="rect">
            <a:avLst/>
          </a:prstGeom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Click to edit the title text format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685800" y="1981080"/>
            <a:ext cx="7772400" cy="411480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Click to edit the outline text format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697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Second Outline Level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2" marL="1143000" indent="-228600">
              <a:spcBef>
                <a:spcPts val="598"/>
              </a:spcBef>
              <a:buClr>
                <a:srgbClr val="000000"/>
              </a:buClr>
              <a:buFont typeface="Wingdings" charset="2"/>
              <a:buChar char=""/>
              <a:tabLst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Third Outline Level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3" marL="1600200" indent="-228600">
              <a:spcBef>
                <a:spcPts val="499"/>
              </a:spcBef>
              <a:buClr>
                <a:srgbClr val="000000"/>
              </a:buClr>
              <a:buFont typeface="Times New Roman"/>
              <a:buChar char="–"/>
              <a:tabLst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000" spc="-1" strike="noStrike">
                <a:solidFill>
                  <a:srgbClr val="000000"/>
                </a:solidFill>
                <a:latin typeface="Times New Roman"/>
              </a:rPr>
              <a:t>Fourth Outline Level</a:t>
            </a:r>
            <a:endParaRPr b="0" lang="en-US" sz="2000" spc="-1" strike="noStrike">
              <a:solidFill>
                <a:srgbClr val="000000"/>
              </a:solidFill>
              <a:latin typeface="Times New Roman"/>
            </a:endParaRPr>
          </a:p>
          <a:p>
            <a:pPr lvl="4" marL="2057400" indent="-228600">
              <a:spcBef>
                <a:spcPts val="499"/>
              </a:spcBef>
              <a:buClr>
                <a:srgbClr val="000000"/>
              </a:buClr>
              <a:buFont typeface="Times New Roman"/>
              <a:buChar char="»"/>
              <a:tabLst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000" spc="-1" strike="noStrike">
                <a:solidFill>
                  <a:srgbClr val="000000"/>
                </a:solidFill>
                <a:latin typeface="Times New Roman"/>
              </a:rPr>
              <a:t>Fifth Outline Level</a:t>
            </a:r>
            <a:endParaRPr b="0" lang="en-US" sz="2000" spc="-1" strike="noStrike">
              <a:solidFill>
                <a:srgbClr val="000000"/>
              </a:solidFill>
              <a:latin typeface="Times New Roman"/>
            </a:endParaRPr>
          </a:p>
          <a:p>
            <a:pPr lvl="5" marL="2057400" indent="-228600">
              <a:spcBef>
                <a:spcPts val="499"/>
              </a:spcBef>
              <a:buClr>
                <a:srgbClr val="000000"/>
              </a:buClr>
              <a:buFont typeface="Times New Roman"/>
              <a:buChar char="»"/>
              <a:tabLst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000" spc="-1" strike="noStrike">
                <a:solidFill>
                  <a:srgbClr val="000000"/>
                </a:solidFill>
                <a:latin typeface="Times New Roman"/>
              </a:rPr>
              <a:t>Sixth Outline Level</a:t>
            </a:r>
            <a:endParaRPr b="0" lang="en-US" sz="2000" spc="-1" strike="noStrike">
              <a:solidFill>
                <a:srgbClr val="000000"/>
              </a:solidFill>
              <a:latin typeface="Times New Roman"/>
            </a:endParaRPr>
          </a:p>
          <a:p>
            <a:pPr lvl="6" marL="2057400" indent="-228600">
              <a:spcBef>
                <a:spcPts val="499"/>
              </a:spcBef>
              <a:buClr>
                <a:srgbClr val="000000"/>
              </a:buClr>
              <a:buFont typeface="Times New Roman"/>
              <a:buChar char="»"/>
              <a:tabLst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000" spc="-1" strike="noStrike">
                <a:solidFill>
                  <a:srgbClr val="000000"/>
                </a:solidFill>
                <a:latin typeface="Times New Roman"/>
              </a:rPr>
              <a:t>Seventh Outline Level</a:t>
            </a:r>
            <a:endParaRPr b="0" lang="en-US" sz="2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685800" y="6248520"/>
            <a:ext cx="1905120" cy="457200"/>
          </a:xfrm>
          <a:prstGeom prst="rect">
            <a:avLst/>
          </a:prstGeom>
        </p:spPr>
        <p:txBody>
          <a:bodyPr lIns="90000" rIns="90000" tIns="46800" bIns="46800"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020A53E6-EDE0-4652-AC2E-2F5E101B4E3A}" type="datetime"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08/21/22</a:t>
            </a:fld>
            <a:endParaRPr b="0" lang="en-US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6553080" y="6248520"/>
            <a:ext cx="1905120" cy="457200"/>
          </a:xfrm>
          <a:prstGeom prst="rect">
            <a:avLst/>
          </a:prstGeom>
        </p:spPr>
        <p:txBody>
          <a:bodyPr lIns="90000" rIns="90000" tIns="46800" bIns="46800">
            <a:noAutofit/>
          </a:bodyPr>
          <a:p>
            <a:pPr algn="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F2B781E3-2439-4841-B89A-09A6A0542E49}" type="slidenum"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&lt;number&gt;</a:t>
            </a:fld>
            <a:endParaRPr b="0" lang="en-US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ftr"/>
          </p:nvPr>
        </p:nvSpPr>
        <p:spPr>
          <a:xfrm>
            <a:off x="3124080" y="6248520"/>
            <a:ext cx="2895840" cy="457200"/>
          </a:xfrm>
          <a:prstGeom prst="rect">
            <a:avLst/>
          </a:prstGeom>
        </p:spPr>
        <p:txBody>
          <a:bodyPr lIns="90000" rIns="90000" tIns="46800" bIns="46800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en-US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package" Target="../embeddings/oleObject1.xlsx"/><Relationship Id="rId2" Type="http://schemas.openxmlformats.org/officeDocument/2006/relationships/image" Target="../media/image4.wmf"/><Relationship Id="rId3" Type="http://schemas.openxmlformats.org/officeDocument/2006/relationships/package" Target="../embeddings/oleObject2.xlsx"/><Relationship Id="rId4" Type="http://schemas.openxmlformats.org/officeDocument/2006/relationships/image" Target="../media/image5.wmf"/><Relationship Id="rId5" Type="http://schemas.openxmlformats.org/officeDocument/2006/relationships/slideLayout" Target="../slideLayouts/slideLayout1.xml"/>
</Relationships>
</file>

<file path=ppt/slides/_rels/slide100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slideLayout" Target="../slideLayouts/slideLayout1.xml"/>
</Relationships>
</file>

<file path=ppt/slides/_rels/slide101.xml.rels><?xml version="1.0" encoding="UTF-8"?>
<Relationships xmlns="http://schemas.openxmlformats.org/package/2006/relationships"><Relationship Id="rId1" Type="http://schemas.openxmlformats.org/officeDocument/2006/relationships/image" Target="../media/image17.png"/><Relationship Id="rId2" Type="http://schemas.openxmlformats.org/officeDocument/2006/relationships/slideLayout" Target="../slideLayouts/slideLayout3.xml"/>
</Relationships>
</file>

<file path=ppt/slides/_rels/slide10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0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04.xml.rels><?xml version="1.0" encoding="UTF-8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slideLayout" Target="../slideLayouts/slideLayout1.xml"/>
</Relationships>
</file>

<file path=ppt/slides/_rels/slide105.xml.rels><?xml version="1.0" encoding="UTF-8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slideLayout" Target="../slideLayouts/slideLayout1.xml"/>
</Relationships>
</file>

<file path=ppt/slides/_rels/slide106.xml.rels><?xml version="1.0" encoding="UTF-8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slideLayout" Target="../slideLayouts/slideLayout1.xml"/>
</Relationships>
</file>

<file path=ppt/slides/_rels/slide107.xml.rels><?xml version="1.0" encoding="UTF-8"?>
<Relationships xmlns="http://schemas.openxmlformats.org/package/2006/relationships"><Relationship Id="rId1" Type="http://schemas.openxmlformats.org/officeDocument/2006/relationships/image" Target="../media/image21.jpeg"/><Relationship Id="rId2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image" Target="../media/image8.jpeg"/><Relationship Id="rId3" Type="http://schemas.openxmlformats.org/officeDocument/2006/relationships/slideLayout" Target="../slideLayouts/slideLayout1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1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image" Target="../media/image11.jpeg"/><Relationship Id="rId3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1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slideLayout" Target="../slideLayouts/slideLayout1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oleObject" Target="../embeddings/oleObject1.bin"/><Relationship Id="rId2" Type="http://schemas.openxmlformats.org/officeDocument/2006/relationships/image" Target="../media/image14.wmf"/><Relationship Id="rId3" Type="http://schemas.openxmlformats.org/officeDocument/2006/relationships/slideLayout" Target="../slideLayouts/slideLayout1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slideLayout" Target="../slideLayouts/slideLayout1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slideLayout" Target="../slideLayouts/slideLayout1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slideLayout" Target="../slideLayouts/slideLayout1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slideLayout" Target="../slideLayouts/slideLayout1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slideLayout" Target="../slideLayouts/slideLayout1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image" Target="../media/image21.jpeg"/><Relationship Id="rId3" Type="http://schemas.openxmlformats.org/officeDocument/2006/relationships/slideLayout" Target="../slideLayouts/slideLayout1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image" Target="../media/image22.jpeg"/><Relationship Id="rId2" Type="http://schemas.openxmlformats.org/officeDocument/2006/relationships/slideLayout" Target="../slideLayouts/slideLayout1.xml"/>
</Relationships>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8.xml.rels><?xml version="1.0" encoding="UTF-8"?>
<Relationships xmlns="http://schemas.openxmlformats.org/package/2006/relationships"><Relationship Id="rId1" Type="http://schemas.openxmlformats.org/officeDocument/2006/relationships/image" Target="../media/image23.jpeg"/><Relationship Id="rId2" Type="http://schemas.openxmlformats.org/officeDocument/2006/relationships/slideLayout" Target="../slideLayouts/slideLayout1.xml"/>
</Relationships>
</file>

<file path=ppt/slides/_rels/slide39.xml.rels><?xml version="1.0" encoding="UTF-8"?>
<Relationships xmlns="http://schemas.openxmlformats.org/package/2006/relationships"><Relationship Id="rId1" Type="http://schemas.openxmlformats.org/officeDocument/2006/relationships/image" Target="../media/image24.jpeg"/><Relationship Id="rId2" Type="http://schemas.openxmlformats.org/officeDocument/2006/relationships/image" Target="../media/image25.jpeg"/><Relationship Id="rId3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0.xml.rels><?xml version="1.0" encoding="UTF-8"?>
<Relationships xmlns="http://schemas.openxmlformats.org/package/2006/relationships"><Relationship Id="rId1" Type="http://schemas.openxmlformats.org/officeDocument/2006/relationships/image" Target="../media/image26.jpeg"/><Relationship Id="rId2" Type="http://schemas.openxmlformats.org/officeDocument/2006/relationships/slideLayout" Target="../slideLayouts/slideLayout1.xml"/>
</Relationships>
</file>

<file path=ppt/slides/_rels/slide41.xml.rels><?xml version="1.0" encoding="UTF-8"?>
<Relationships xmlns="http://schemas.openxmlformats.org/package/2006/relationships"><Relationship Id="rId1" Type="http://schemas.openxmlformats.org/officeDocument/2006/relationships/image" Target="../media/image27.jpeg"/><Relationship Id="rId2" Type="http://schemas.openxmlformats.org/officeDocument/2006/relationships/slideLayout" Target="../slideLayouts/slideLayout1.xml"/>
</Relationships>
</file>

<file path=ppt/slides/_rels/slide42.xml.rels><?xml version="1.0" encoding="UTF-8"?>
<Relationships xmlns="http://schemas.openxmlformats.org/package/2006/relationships"><Relationship Id="rId1" Type="http://schemas.openxmlformats.org/officeDocument/2006/relationships/image" Target="../media/image28.jpeg"/><Relationship Id="rId2" Type="http://schemas.openxmlformats.org/officeDocument/2006/relationships/slideLayout" Target="../slideLayouts/slideLayout1.xml"/>
</Relationships>
</file>

<file path=ppt/slides/_rels/slide4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1.xml"/>
</Relationships>
</file>

<file path=ppt/slides/_rels/slide5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5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5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53.xml.rels><?xml version="1.0" encoding="UTF-8"?>
<Relationships xmlns="http://schemas.openxmlformats.org/package/2006/relationships"><Relationship Id="rId1" Type="http://schemas.openxmlformats.org/officeDocument/2006/relationships/image" Target="../media/image29.jpeg"/><Relationship Id="rId2" Type="http://schemas.openxmlformats.org/officeDocument/2006/relationships/slideLayout" Target="../slideLayouts/slideLayout1.xml"/>
</Relationships>
</file>

<file path=ppt/slides/_rels/slide5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5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5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5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5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5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6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6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6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6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6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65.xml.rels><?xml version="1.0" encoding="UTF-8"?>
<Relationships xmlns="http://schemas.openxmlformats.org/package/2006/relationships"><Relationship Id="rId1" Type="http://schemas.openxmlformats.org/officeDocument/2006/relationships/image" Target="../media/image30.jpeg"/><Relationship Id="rId2" Type="http://schemas.openxmlformats.org/officeDocument/2006/relationships/slideLayout" Target="../slideLayouts/slideLayout1.xml"/>
</Relationships>
</file>

<file path=ppt/slides/_rels/slide6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6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6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
</Relationships>
</file>

<file path=ppt/slides/_rels/slide6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7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7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7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7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7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7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76.xml.rels><?xml version="1.0" encoding="UTF-8"?>
<Relationships xmlns="http://schemas.openxmlformats.org/package/2006/relationships"><Relationship Id="rId1" Type="http://schemas.openxmlformats.org/officeDocument/2006/relationships/image" Target="../media/image31.jpeg"/><Relationship Id="rId2" Type="http://schemas.openxmlformats.org/officeDocument/2006/relationships/slideLayout" Target="../slideLayouts/slideLayout1.xml"/>
</Relationships>
</file>

<file path=ppt/slides/_rels/slide77.xml.rels><?xml version="1.0" encoding="UTF-8"?>
<Relationships xmlns="http://schemas.openxmlformats.org/package/2006/relationships"><Relationship Id="rId1" Type="http://schemas.openxmlformats.org/officeDocument/2006/relationships/image" Target="../media/image32.jpeg"/><Relationship Id="rId2" Type="http://schemas.openxmlformats.org/officeDocument/2006/relationships/slideLayout" Target="../slideLayouts/slideLayout1.xml"/>
</Relationships>
</file>

<file path=ppt/slides/_rels/slide78.xml.rels><?xml version="1.0" encoding="UTF-8"?>
<Relationships xmlns="http://schemas.openxmlformats.org/package/2006/relationships"><Relationship Id="rId1" Type="http://schemas.openxmlformats.org/officeDocument/2006/relationships/image" Target="../media/image33.jpeg"/><Relationship Id="rId2" Type="http://schemas.openxmlformats.org/officeDocument/2006/relationships/slideLayout" Target="../slideLayouts/slideLayout1.xml"/>
</Relationships>
</file>

<file path=ppt/slides/_rels/slide7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1.xml"/>
</Relationships>
</file>

<file path=ppt/slides/_rels/slide80.xml.rels><?xml version="1.0" encoding="UTF-8"?>
<Relationships xmlns="http://schemas.openxmlformats.org/package/2006/relationships"><Relationship Id="rId1" Type="http://schemas.openxmlformats.org/officeDocument/2006/relationships/package" Target="../embeddings/oleObject1.docx"/><Relationship Id="rId2" Type="http://schemas.openxmlformats.org/officeDocument/2006/relationships/image" Target="../media/image1.wmf"/><Relationship Id="rId3" Type="http://schemas.openxmlformats.org/officeDocument/2006/relationships/package" Target="../embeddings/oleObject2.docx"/><Relationship Id="rId4" Type="http://schemas.openxmlformats.org/officeDocument/2006/relationships/image" Target="../media/image1.wmf"/><Relationship Id="rId5" Type="http://schemas.openxmlformats.org/officeDocument/2006/relationships/slideLayout" Target="../slideLayouts/slideLayout1.xml"/>
</Relationships>
</file>

<file path=ppt/slides/_rels/slide8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8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83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1.xml"/>
</Relationships>
</file>

<file path=ppt/slides/_rels/slide8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8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86.xml.rels><?xml version="1.0" encoding="UTF-8"?>
<Relationships xmlns="http://schemas.openxmlformats.org/package/2006/relationships"><Relationship Id="rId1" Type="http://schemas.openxmlformats.org/officeDocument/2006/relationships/package" Target="../embeddings/oleObject1.xlsx"/><Relationship Id="rId2" Type="http://schemas.openxmlformats.org/officeDocument/2006/relationships/image" Target="../media/image3.wmf"/><Relationship Id="rId3" Type="http://schemas.openxmlformats.org/officeDocument/2006/relationships/slideLayout" Target="../slideLayouts/slideLayout1.xml"/>
</Relationships>
</file>

<file path=ppt/slides/_rels/slide87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3.xml"/>
</Relationships>
</file>

<file path=ppt/slides/_rels/slide88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1.xml"/>
</Relationships>
</file>

<file path=ppt/slides/_rels/slide89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90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3.xml"/>
</Relationships>
</file>

<file path=ppt/slides/_rels/slide9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92.xml.rels><?xml version="1.0" encoding="UTF-8"?>
<Relationships xmlns="http://schemas.openxmlformats.org/package/2006/relationships"><Relationship Id="rId1" Type="http://schemas.openxmlformats.org/officeDocument/2006/relationships/package" Target="../embeddings/oleObject1.xlsx"/><Relationship Id="rId2" Type="http://schemas.openxmlformats.org/officeDocument/2006/relationships/image" Target="../media/image8.wmf"/><Relationship Id="rId3" Type="http://schemas.openxmlformats.org/officeDocument/2006/relationships/slideLayout" Target="../slideLayouts/slideLayout1.xml"/>
</Relationships>
</file>

<file path=ppt/slides/_rels/slide93.xml.rels><?xml version="1.0" encoding="UTF-8"?>
<Relationships xmlns="http://schemas.openxmlformats.org/package/2006/relationships"><Relationship Id="rId1" Type="http://schemas.openxmlformats.org/officeDocument/2006/relationships/package" Target="../embeddings/oleObject1.xlsx"/><Relationship Id="rId2" Type="http://schemas.openxmlformats.org/officeDocument/2006/relationships/image" Target="../media/image9.wmf"/><Relationship Id="rId3" Type="http://schemas.openxmlformats.org/officeDocument/2006/relationships/slideLayout" Target="../slideLayouts/slideLayout1.xml"/>
</Relationships>
</file>

<file path=ppt/slides/_rels/slide94.xml.rels><?xml version="1.0" encoding="UTF-8"?>
<Relationships xmlns="http://schemas.openxmlformats.org/package/2006/relationships"><Relationship Id="rId1" Type="http://schemas.openxmlformats.org/officeDocument/2006/relationships/package" Target="../embeddings/oleObject1.xlsx"/><Relationship Id="rId2" Type="http://schemas.openxmlformats.org/officeDocument/2006/relationships/image" Target="../media/image10.wmf"/><Relationship Id="rId3" Type="http://schemas.openxmlformats.org/officeDocument/2006/relationships/package" Target="../embeddings/oleObject2.xlsx"/><Relationship Id="rId4" Type="http://schemas.openxmlformats.org/officeDocument/2006/relationships/image" Target="../media/image11.wmf"/><Relationship Id="rId5" Type="http://schemas.openxmlformats.org/officeDocument/2006/relationships/slideLayout" Target="../slideLayouts/slideLayout1.xml"/>
</Relationships>
</file>

<file path=ppt/slides/_rels/slide95.xml.rels><?xml version="1.0" encoding="UTF-8"?>
<Relationships xmlns="http://schemas.openxmlformats.org/package/2006/relationships"><Relationship Id="rId1" Type="http://schemas.openxmlformats.org/officeDocument/2006/relationships/package" Target="../embeddings/oleObject1.xlsx"/><Relationship Id="rId2" Type="http://schemas.openxmlformats.org/officeDocument/2006/relationships/image" Target="../media/image12.wmf"/><Relationship Id="rId3" Type="http://schemas.openxmlformats.org/officeDocument/2006/relationships/slideLayout" Target="../slideLayouts/slideLayout1.xml"/>
</Relationships>
</file>

<file path=ppt/slides/_rels/slide9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97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slideLayout" Target="../slideLayouts/slideLayout1.xml"/>
</Relationships>
</file>

<file path=ppt/slides/_rels/slide98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slideLayout" Target="../slideLayouts/slideLayout1.xml"/>
</Relationships>
</file>

<file path=ppt/slides/_rels/slide99.xml.rels><?xml version="1.0" encoding="UTF-8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CustomShape 1"/>
          <p:cNvSpPr/>
          <p:nvPr/>
        </p:nvSpPr>
        <p:spPr>
          <a:xfrm>
            <a:off x="1447920" y="0"/>
            <a:ext cx="6400800" cy="914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2" name="TextShape 2"/>
          <p:cNvSpPr txBox="1"/>
          <p:nvPr/>
        </p:nvSpPr>
        <p:spPr>
          <a:xfrm>
            <a:off x="1603440" y="355320"/>
            <a:ext cx="603864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4400" spc="-1" strike="noStrike">
                <a:solidFill>
                  <a:srgbClr val="ff0000"/>
                </a:solidFill>
                <a:latin typeface="Times New Roman"/>
              </a:rPr>
              <a:t>Chapter 9</a:t>
            </a:r>
            <a:br/>
            <a:r>
              <a:rPr b="1" lang="en-US" sz="4400" spc="-1" strike="noStrike">
                <a:solidFill>
                  <a:srgbClr val="ff0000"/>
                </a:solidFill>
                <a:latin typeface="Times New Roman"/>
              </a:rPr>
              <a:t>Electrons in Atoms and </a:t>
            </a:r>
            <a:r>
              <a:rPr b="1" lang="en-US" sz="4400" spc="-1" strike="noStrike">
                <a:solidFill>
                  <a:srgbClr val="ff0000"/>
                </a:solidFill>
                <a:latin typeface="Times New Roman"/>
              </a:rPr>
              <a:t>the Periodic Table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43" name="CustomShape 3"/>
          <p:cNvSpPr/>
          <p:nvPr/>
        </p:nvSpPr>
        <p:spPr>
          <a:xfrm>
            <a:off x="2803680" y="2479680"/>
            <a:ext cx="18396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4" name="CustomShape 4"/>
          <p:cNvSpPr/>
          <p:nvPr/>
        </p:nvSpPr>
        <p:spPr>
          <a:xfrm>
            <a:off x="302760" y="1981080"/>
            <a:ext cx="4751280" cy="27752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5" name="CustomShape 5"/>
          <p:cNvSpPr/>
          <p:nvPr/>
        </p:nvSpPr>
        <p:spPr>
          <a:xfrm>
            <a:off x="673560" y="6324480"/>
            <a:ext cx="7771680" cy="3070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Map: </a:t>
            </a: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Intro</a:t>
            </a: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ducto</a:t>
            </a: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ry </a:t>
            </a: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Che</a:t>
            </a: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mistr</a:t>
            </a: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y </a:t>
            </a: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(Tro) </a:t>
            </a: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https:</a:t>
            </a: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//che</a:t>
            </a: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m.lib</a:t>
            </a: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retext</a:t>
            </a: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s.org/</a:t>
            </a: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@go/</a:t>
            </a: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page/</a:t>
            </a: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4505</a:t>
            </a: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0 </a:t>
            </a: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(acce</a:t>
            </a: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ssed </a:t>
            </a: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Mar </a:t>
            </a: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25, </a:t>
            </a: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2022</a:t>
            </a: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).</a:t>
            </a:r>
            <a:endParaRPr b="0" lang="en-US" sz="1400" spc="-1" strike="noStrike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46" name="" descr=""/>
          <p:cNvPicPr/>
          <p:nvPr/>
        </p:nvPicPr>
        <p:blipFill>
          <a:blip r:embed="rId1"/>
          <a:stretch/>
        </p:blipFill>
        <p:spPr>
          <a:xfrm>
            <a:off x="4907520" y="1871280"/>
            <a:ext cx="3348360" cy="4460040"/>
          </a:xfrm>
          <a:prstGeom prst="rect">
            <a:avLst/>
          </a:prstGeom>
          <a:ln>
            <a:noFill/>
          </a:ln>
        </p:spPr>
      </p:pic>
      <p:sp>
        <p:nvSpPr>
          <p:cNvPr id="47" name="TextShape 6"/>
          <p:cNvSpPr txBox="1"/>
          <p:nvPr/>
        </p:nvSpPr>
        <p:spPr>
          <a:xfrm>
            <a:off x="887040" y="2738520"/>
            <a:ext cx="3335400" cy="191952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M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ic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ha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el 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St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o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gs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di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ll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M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ot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t 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C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o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m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m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u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ni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ty 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C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ol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le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ge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C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he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m 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1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1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8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In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tr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o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d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uc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to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ry 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C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he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m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ist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ry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" name="Object 1"/>
          <p:cNvGraphicFramePr/>
          <p:nvPr/>
        </p:nvGraphicFramePr>
        <p:xfrm>
          <a:off x="6480" y="0"/>
          <a:ext cx="9137520" cy="3278160"/>
        </p:xfrm>
        <a:graphic>
          <a:graphicData uri="http://schemas.openxmlformats.org/presentationml/2006/ole">
            <p:oleObj progId="Excel.Sheet.12" r:id="rId1" spid="">
              <p:embed/>
              <p:pic>
                <p:nvPicPr>
                  <p:cNvPr id="65" name="Object 2" descr=""/>
                  <p:cNvPicPr/>
                  <p:nvPr/>
                </p:nvPicPr>
                <p:blipFill>
                  <a:blip r:embed="rId2"/>
                  <a:stretch/>
                </p:blipFill>
                <p:spPr>
                  <a:xfrm>
                    <a:off x="6480" y="0"/>
                    <a:ext cx="9137520" cy="3278160"/>
                  </a:xfrm>
                  <a:prstGeom prst="rect">
                    <a:avLst/>
                  </a:prstGeom>
                  <a:ln>
                    <a:noFill/>
                  </a:ln>
                </p:spPr>
              </p:pic>
            </p:oleObj>
          </a:graphicData>
        </a:graphic>
      </p:graphicFrame>
      <p:graphicFrame>
        <p:nvGraphicFramePr>
          <p:cNvPr id="66" name="Object 2"/>
          <p:cNvGraphicFramePr/>
          <p:nvPr/>
        </p:nvGraphicFramePr>
        <p:xfrm>
          <a:off x="6480" y="3200400"/>
          <a:ext cx="9123120" cy="3646440"/>
        </p:xfrm>
        <a:graphic>
          <a:graphicData uri="http://schemas.openxmlformats.org/presentationml/2006/ole">
            <p:oleObj progId="Excel.Sheet.12" r:id="rId3" spid="">
              <p:embed/>
              <p:pic>
                <p:nvPicPr>
                  <p:cNvPr id="67" name="Object 3" descr=""/>
                  <p:cNvPicPr/>
                  <p:nvPr/>
                </p:nvPicPr>
                <p:blipFill>
                  <a:blip r:embed="rId4"/>
                  <a:stretch/>
                </p:blipFill>
                <p:spPr>
                  <a:xfrm>
                    <a:off x="6480" y="3200400"/>
                    <a:ext cx="9123120" cy="3646440"/>
                  </a:xfrm>
                  <a:prstGeom prst="rect">
                    <a:avLst/>
                  </a:prstGeom>
                  <a:ln>
                    <a:noFill/>
                  </a:ln>
                </p:spPr>
              </p:pic>
            </p:oleObj>
          </a:graphicData>
        </a:graphic>
      </p:graphicFrame>
      <p:grpSp>
        <p:nvGrpSpPr>
          <p:cNvPr id="68" name="Group 3"/>
          <p:cNvGrpSpPr/>
          <p:nvPr/>
        </p:nvGrpSpPr>
        <p:grpSpPr>
          <a:xfrm>
            <a:off x="4724280" y="762120"/>
            <a:ext cx="3633480" cy="1295280"/>
            <a:chOff x="4724280" y="762120"/>
            <a:chExt cx="3633480" cy="1295280"/>
          </a:xfrm>
        </p:grpSpPr>
        <p:sp>
          <p:nvSpPr>
            <p:cNvPr id="69" name="Line 4"/>
            <p:cNvSpPr/>
            <p:nvPr/>
          </p:nvSpPr>
          <p:spPr>
            <a:xfrm>
              <a:off x="4724280" y="762120"/>
              <a:ext cx="0" cy="1218960"/>
            </a:xfrm>
            <a:prstGeom prst="line">
              <a:avLst/>
            </a:prstGeom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0" name="Line 5"/>
            <p:cNvSpPr/>
            <p:nvPr/>
          </p:nvSpPr>
          <p:spPr>
            <a:xfrm>
              <a:off x="8357760" y="762120"/>
              <a:ext cx="0" cy="1295280"/>
            </a:xfrm>
            <a:prstGeom prst="line">
              <a:avLst/>
            </a:prstGeom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1" name="Line 6"/>
            <p:cNvSpPr/>
            <p:nvPr/>
          </p:nvSpPr>
          <p:spPr>
            <a:xfrm>
              <a:off x="4724280" y="1371600"/>
              <a:ext cx="1614960" cy="0"/>
            </a:xfrm>
            <a:prstGeom prst="line">
              <a:avLst/>
            </a:prstGeom>
            <a:ln w="12600">
              <a:solidFill>
                <a:srgbClr val="000000"/>
              </a:solidFill>
              <a:miter/>
              <a:headEnd len="med" type="triangle" w="med"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2" name="Line 7"/>
            <p:cNvSpPr/>
            <p:nvPr/>
          </p:nvSpPr>
          <p:spPr>
            <a:xfrm flipH="1">
              <a:off x="6823440" y="1371600"/>
              <a:ext cx="1533960" cy="0"/>
            </a:xfrm>
            <a:prstGeom prst="line">
              <a:avLst/>
            </a:prstGeom>
            <a:ln w="12600">
              <a:solidFill>
                <a:srgbClr val="000000"/>
              </a:solidFill>
              <a:miter/>
              <a:headEnd len="med" type="triangle" w="med"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3" name="CustomShape 8"/>
            <p:cNvSpPr/>
            <p:nvPr/>
          </p:nvSpPr>
          <p:spPr>
            <a:xfrm>
              <a:off x="6324120" y="1098720"/>
              <a:ext cx="460440" cy="69840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lnSpc>
                  <a:spcPct val="100000"/>
                </a:lnSpc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4000" spc="-1" strike="noStrike">
                  <a:solidFill>
                    <a:srgbClr val="000000"/>
                  </a:solidFill>
                  <a:latin typeface="Symbol"/>
                  <a:ea typeface="Symbol"/>
                </a:rPr>
                <a:t></a:t>
              </a:r>
              <a:endParaRPr b="0" lang="en-US" sz="40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</p:grpSp>
      <p:grpSp>
        <p:nvGrpSpPr>
          <p:cNvPr id="74" name="Group 9"/>
          <p:cNvGrpSpPr/>
          <p:nvPr/>
        </p:nvGrpSpPr>
        <p:grpSpPr>
          <a:xfrm>
            <a:off x="228600" y="1752480"/>
            <a:ext cx="3580920" cy="1295640"/>
            <a:chOff x="228600" y="1752480"/>
            <a:chExt cx="3580920" cy="1295640"/>
          </a:xfrm>
        </p:grpSpPr>
        <p:sp>
          <p:nvSpPr>
            <p:cNvPr id="75" name="Line 10"/>
            <p:cNvSpPr/>
            <p:nvPr/>
          </p:nvSpPr>
          <p:spPr>
            <a:xfrm>
              <a:off x="228600" y="1752480"/>
              <a:ext cx="0" cy="1219320"/>
            </a:xfrm>
            <a:prstGeom prst="line">
              <a:avLst/>
            </a:prstGeom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6" name="Line 11"/>
            <p:cNvSpPr/>
            <p:nvPr/>
          </p:nvSpPr>
          <p:spPr>
            <a:xfrm>
              <a:off x="3809520" y="1752480"/>
              <a:ext cx="0" cy="1295640"/>
            </a:xfrm>
            <a:prstGeom prst="line">
              <a:avLst/>
            </a:prstGeom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7" name="Line 12"/>
            <p:cNvSpPr/>
            <p:nvPr/>
          </p:nvSpPr>
          <p:spPr>
            <a:xfrm>
              <a:off x="228600" y="2362320"/>
              <a:ext cx="1591920" cy="0"/>
            </a:xfrm>
            <a:prstGeom prst="line">
              <a:avLst/>
            </a:prstGeom>
            <a:ln w="12600">
              <a:solidFill>
                <a:srgbClr val="000000"/>
              </a:solidFill>
              <a:miter/>
              <a:headEnd len="med" type="triangle" w="med"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8" name="Line 13"/>
            <p:cNvSpPr/>
            <p:nvPr/>
          </p:nvSpPr>
          <p:spPr>
            <a:xfrm flipH="1">
              <a:off x="2297520" y="2362320"/>
              <a:ext cx="1511640" cy="0"/>
            </a:xfrm>
            <a:prstGeom prst="line">
              <a:avLst/>
            </a:prstGeom>
            <a:ln w="12600">
              <a:solidFill>
                <a:srgbClr val="000000"/>
              </a:solidFill>
              <a:miter/>
              <a:headEnd len="med" type="triangle" w="med"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9" name="CustomShape 14"/>
            <p:cNvSpPr/>
            <p:nvPr/>
          </p:nvSpPr>
          <p:spPr>
            <a:xfrm>
              <a:off x="1804680" y="2089080"/>
              <a:ext cx="460440" cy="69840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lnSpc>
                  <a:spcPct val="100000"/>
                </a:lnSpc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4000" spc="-1" strike="noStrike">
                  <a:solidFill>
                    <a:srgbClr val="000000"/>
                  </a:solidFill>
                  <a:latin typeface="Symbol"/>
                  <a:ea typeface="Symbol"/>
                </a:rPr>
                <a:t></a:t>
              </a:r>
              <a:endParaRPr b="0" lang="en-US" sz="40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</p:grpSp>
      <p:grpSp>
        <p:nvGrpSpPr>
          <p:cNvPr id="80" name="Group 15"/>
          <p:cNvGrpSpPr/>
          <p:nvPr/>
        </p:nvGrpSpPr>
        <p:grpSpPr>
          <a:xfrm>
            <a:off x="1219320" y="5029200"/>
            <a:ext cx="1342440" cy="1295280"/>
            <a:chOff x="1219320" y="5029200"/>
            <a:chExt cx="1342440" cy="1295280"/>
          </a:xfrm>
        </p:grpSpPr>
        <p:sp>
          <p:nvSpPr>
            <p:cNvPr id="81" name="Line 16"/>
            <p:cNvSpPr/>
            <p:nvPr/>
          </p:nvSpPr>
          <p:spPr>
            <a:xfrm>
              <a:off x="1219320" y="5562360"/>
              <a:ext cx="1342440" cy="0"/>
            </a:xfrm>
            <a:prstGeom prst="line">
              <a:avLst/>
            </a:prstGeom>
            <a:ln w="12600">
              <a:solidFill>
                <a:srgbClr val="000000"/>
              </a:solidFill>
              <a:miter/>
              <a:headEnd len="med" type="triangle" w="med"/>
              <a:tailEnd len="med" type="triangle" w="med"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2" name="Line 17"/>
            <p:cNvSpPr/>
            <p:nvPr/>
          </p:nvSpPr>
          <p:spPr>
            <a:xfrm>
              <a:off x="1219320" y="5105160"/>
              <a:ext cx="0" cy="1219320"/>
            </a:xfrm>
            <a:prstGeom prst="line">
              <a:avLst/>
            </a:prstGeom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3" name="Line 18"/>
            <p:cNvSpPr/>
            <p:nvPr/>
          </p:nvSpPr>
          <p:spPr>
            <a:xfrm>
              <a:off x="2561760" y="5029200"/>
              <a:ext cx="0" cy="1295280"/>
            </a:xfrm>
            <a:prstGeom prst="line">
              <a:avLst/>
            </a:prstGeom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4" name="CustomShape 19"/>
            <p:cNvSpPr/>
            <p:nvPr/>
          </p:nvSpPr>
          <p:spPr>
            <a:xfrm>
              <a:off x="1677960" y="5594400"/>
              <a:ext cx="460440" cy="69840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lnSpc>
                  <a:spcPct val="100000"/>
                </a:lnSpc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4000" spc="-1" strike="noStrike">
                  <a:solidFill>
                    <a:srgbClr val="000000"/>
                  </a:solidFill>
                  <a:latin typeface="Symbol"/>
                  <a:ea typeface="Symbol"/>
                </a:rPr>
                <a:t></a:t>
              </a:r>
              <a:endParaRPr b="0" lang="en-US" sz="40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</p:grpSp>
    </p:spTree>
  </p:cSld>
  <p:transition>
    <p:fade thruBlk="true"/>
  </p:transition>
  <p:timing>
    <p:tnLst>
      <p:par>
        <p:cTn id="120" dur="indefinite" restart="never" nodeType="tmRoot">
          <p:childTnLst>
            <p:seq>
              <p:cTn id="121" dur="indefinite" nodeType="mainSeq">
                <p:childTnLst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nodeType="clickEffect" fill="hold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nodeType="clickEffect" fill="hold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nodeType="clickEffect" fill="hold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nodeType="clickEffect" fill="hold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4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nodeType="clickEffect" fill="hold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5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5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4" name="Picture 5" descr="periodic table"/>
          <p:cNvPicPr/>
          <p:nvPr/>
        </p:nvPicPr>
        <p:blipFill>
          <a:blip r:embed="rId1"/>
          <a:stretch/>
        </p:blipFill>
        <p:spPr>
          <a:xfrm>
            <a:off x="2362320" y="1828800"/>
            <a:ext cx="6616440" cy="3581280"/>
          </a:xfrm>
          <a:prstGeom prst="rect">
            <a:avLst/>
          </a:prstGeom>
          <a:ln>
            <a:noFill/>
          </a:ln>
        </p:spPr>
      </p:pic>
      <p:sp>
        <p:nvSpPr>
          <p:cNvPr id="1325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pc="-1" strike="noStrike">
                <a:solidFill>
                  <a:srgbClr val="9900ff"/>
                </a:solidFill>
                <a:latin typeface="Times New Roman"/>
              </a:rPr>
              <a:t>Practice—Choose the Atom with the Highest Ionization Energy in Each Pair, Continued</a:t>
            </a:r>
            <a:endParaRPr b="0" lang="en-US" sz="36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1326" name="CustomShape 2"/>
          <p:cNvSpPr/>
          <p:nvPr/>
        </p:nvSpPr>
        <p:spPr>
          <a:xfrm>
            <a:off x="152280" y="1981080"/>
            <a:ext cx="2286000" cy="4114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>
            <a:normAutofit/>
          </a:bodyPr>
          <a:p>
            <a:pPr marL="514080" indent="-514080">
              <a:spcBef>
                <a:spcPts val="799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1.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Mg or </a:t>
            </a: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P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514080" indent="-514080">
              <a:spcBef>
                <a:spcPts val="799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2.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Cl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or Br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514080" indent="-514080">
              <a:spcBef>
                <a:spcPts val="799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3.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Se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or Sb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514080" indent="-514080">
              <a:spcBef>
                <a:spcPts val="799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4.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P or Se </a:t>
            </a: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?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</p:sld>
</file>

<file path=ppt/slides/slide10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" name="TextShape 1"/>
          <p:cNvSpPr txBox="1"/>
          <p:nvPr/>
        </p:nvSpPr>
        <p:spPr>
          <a:xfrm>
            <a:off x="685800" y="355320"/>
            <a:ext cx="7772400" cy="14346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Periodic Table of Ionization Energy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pic>
        <p:nvPicPr>
          <p:cNvPr id="1328" name="" descr=""/>
          <p:cNvPicPr/>
          <p:nvPr/>
        </p:nvPicPr>
        <p:blipFill>
          <a:blip r:embed="rId1"/>
          <a:stretch/>
        </p:blipFill>
        <p:spPr>
          <a:xfrm>
            <a:off x="268920" y="1920240"/>
            <a:ext cx="8701200" cy="4282920"/>
          </a:xfrm>
          <a:prstGeom prst="rect">
            <a:avLst/>
          </a:prstGeom>
          <a:ln>
            <a:noFill/>
          </a:ln>
        </p:spPr>
      </p:pic>
      <p:sp>
        <p:nvSpPr>
          <p:cNvPr id="1329" name="TextShape 2"/>
          <p:cNvSpPr txBox="1"/>
          <p:nvPr/>
        </p:nvSpPr>
        <p:spPr>
          <a:xfrm>
            <a:off x="1648800" y="6219360"/>
            <a:ext cx="5824080" cy="27288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r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https://openstax.org/books/chemistry-2e/pages/6-5-periodic-variations-in-element-properties</a:t>
            </a:r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</p:sld>
</file>

<file path=ppt/slides/slide10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" name="TextShape 1"/>
          <p:cNvSpPr txBox="1"/>
          <p:nvPr/>
        </p:nvSpPr>
        <p:spPr>
          <a:xfrm>
            <a:off x="685800" y="304920"/>
            <a:ext cx="7772400" cy="76176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Metallic Character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1331" name="TextShape 2"/>
          <p:cNvSpPr txBox="1"/>
          <p:nvPr/>
        </p:nvSpPr>
        <p:spPr>
          <a:xfrm>
            <a:off x="685800" y="914400"/>
            <a:ext cx="7772400" cy="502920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>
            <a:normAutofit fontScale="84000"/>
          </a:bodyPr>
          <a:p>
            <a:pPr marL="342720" indent="-342720">
              <a:lnSpc>
                <a:spcPct val="90000"/>
              </a:lnSpc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How well an element’s properties match the general properties of a metal.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Metals: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Malleable and ductile as solids.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Solids are shiny, lustrous, and reflect light.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Solids conduct heat and electricity.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Most oxides basic and ionic.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Form cations in solution.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Lose electrons in reactions—</a:t>
            </a:r>
            <a:r>
              <a:rPr b="1" lang="en-US" sz="2400" spc="-1" strike="noStrike">
                <a:solidFill>
                  <a:srgbClr val="000000"/>
                </a:solidFill>
                <a:latin typeface="Times New Roman"/>
              </a:rPr>
              <a:t>oxidized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Nonmetals: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Brittle in solid state.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Solid surface is dull, nonreflective.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Solids are electrical and thermal insulators.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Most oxides are acidic and molecular.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Form anions and polyatomic anions.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Gain electrons in reactions—</a:t>
            </a:r>
            <a:r>
              <a:rPr b="1" lang="en-US" sz="2400" spc="-1" strike="noStrike">
                <a:solidFill>
                  <a:srgbClr val="000000"/>
                </a:solidFill>
                <a:latin typeface="Times New Roman"/>
              </a:rPr>
              <a:t>reduced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. 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2253" dur="indefinite" restart="never" nodeType="tmRoot">
          <p:childTnLst>
            <p:seq>
              <p:cTn id="2254" dur="indefinite" nodeType="mainSeq">
                <p:childTnLst>
                  <p:par>
                    <p:cTn id="2255" fill="hold">
                      <p:stCondLst>
                        <p:cond delay="indefinite"/>
                      </p:stCondLst>
                      <p:childTnLst>
                        <p:par>
                          <p:cTn id="2256" fill="hold">
                            <p:stCondLst>
                              <p:cond delay="0"/>
                            </p:stCondLst>
                            <p:childTnLst>
                              <p:par>
                                <p:cTn id="2257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259" dur="500"/>
                                        <p:tgtEl>
                                          <p:spTgt spid="1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0" fill="hold">
                      <p:stCondLst>
                        <p:cond delay="indefinite"/>
                      </p:stCondLst>
                      <p:childTnLst>
                        <p:par>
                          <p:cTn id="2261" fill="hold">
                            <p:stCondLst>
                              <p:cond delay="0"/>
                            </p:stCondLst>
                            <p:childTnLst>
                              <p:par>
                                <p:cTn id="2262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264" dur="500"/>
                                        <p:tgtEl>
                                          <p:spTgt spid="1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5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267" dur="500"/>
                                        <p:tgtEl>
                                          <p:spTgt spid="1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8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270" dur="500"/>
                                        <p:tgtEl>
                                          <p:spTgt spid="1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1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273" dur="500"/>
                                        <p:tgtEl>
                                          <p:spTgt spid="1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4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276" dur="500"/>
                                        <p:tgtEl>
                                          <p:spTgt spid="13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7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279" dur="500"/>
                                        <p:tgtEl>
                                          <p:spTgt spid="13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0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282" dur="500"/>
                                        <p:tgtEl>
                                          <p:spTgt spid="13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3" fill="hold">
                      <p:stCondLst>
                        <p:cond delay="indefinite"/>
                      </p:stCondLst>
                      <p:childTnLst>
                        <p:par>
                          <p:cTn id="2284" fill="hold">
                            <p:stCondLst>
                              <p:cond delay="0"/>
                            </p:stCondLst>
                            <p:childTnLst>
                              <p:par>
                                <p:cTn id="2285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287" dur="500"/>
                                        <p:tgtEl>
                                          <p:spTgt spid="13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8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290" dur="500"/>
                                        <p:tgtEl>
                                          <p:spTgt spid="13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1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293" dur="500"/>
                                        <p:tgtEl>
                                          <p:spTgt spid="13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4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296" dur="500"/>
                                        <p:tgtEl>
                                          <p:spTgt spid="133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7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299" dur="500"/>
                                        <p:tgtEl>
                                          <p:spTgt spid="133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0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302" dur="500"/>
                                        <p:tgtEl>
                                          <p:spTgt spid="133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3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305" dur="500"/>
                                        <p:tgtEl>
                                          <p:spTgt spid="133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Metallic Character, Continued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1333" name="TextShape 2"/>
          <p:cNvSpPr txBox="1"/>
          <p:nvPr/>
        </p:nvSpPr>
        <p:spPr>
          <a:xfrm>
            <a:off x="685800" y="198108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In general, metals are found on the left of the periodic table and nonmetals on the right.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As you traverse left to right across the period, the elements become less metallic.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As you traverse down a column, the elements become more metallic.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306" dur="indefinite" restart="never" nodeType="tmRoot">
          <p:childTnLst>
            <p:seq>
              <p:cTn id="2307" dur="indefinite" nodeType="mainSeq">
                <p:childTnLst>
                  <p:par>
                    <p:cTn id="2308" fill="hold">
                      <p:stCondLst>
                        <p:cond delay="indefinite"/>
                      </p:stCondLst>
                      <p:childTnLst>
                        <p:par>
                          <p:cTn id="2309" fill="hold">
                            <p:stCondLst>
                              <p:cond delay="0"/>
                            </p:stCondLst>
                            <p:childTnLst>
                              <p:par>
                                <p:cTn id="2310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312" dur="500"/>
                                        <p:tgtEl>
                                          <p:spTgt spid="1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3" fill="hold">
                      <p:stCondLst>
                        <p:cond delay="indefinite"/>
                      </p:stCondLst>
                      <p:childTnLst>
                        <p:par>
                          <p:cTn id="2314" fill="hold">
                            <p:stCondLst>
                              <p:cond delay="0"/>
                            </p:stCondLst>
                            <p:childTnLst>
                              <p:par>
                                <p:cTn id="2315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317" dur="500"/>
                                        <p:tgtEl>
                                          <p:spTgt spid="13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8" fill="hold">
                      <p:stCondLst>
                        <p:cond delay="indefinite"/>
                      </p:stCondLst>
                      <p:childTnLst>
                        <p:par>
                          <p:cTn id="2319" fill="hold">
                            <p:stCondLst>
                              <p:cond delay="0"/>
                            </p:stCondLst>
                            <p:childTnLst>
                              <p:par>
                                <p:cTn id="2320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322" dur="500"/>
                                        <p:tgtEl>
                                          <p:spTgt spid="13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" name="TextShape 1"/>
          <p:cNvSpPr txBox="1"/>
          <p:nvPr/>
        </p:nvSpPr>
        <p:spPr>
          <a:xfrm>
            <a:off x="685800" y="22824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Trends in Metallic Character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pic>
        <p:nvPicPr>
          <p:cNvPr id="1335" name="" descr=""/>
          <p:cNvPicPr/>
          <p:nvPr/>
        </p:nvPicPr>
        <p:blipFill>
          <a:blip r:embed="rId1"/>
          <a:stretch/>
        </p:blipFill>
        <p:spPr>
          <a:xfrm>
            <a:off x="533520" y="1143000"/>
            <a:ext cx="7696080" cy="4815000"/>
          </a:xfrm>
          <a:prstGeom prst="rect">
            <a:avLst/>
          </a:prstGeom>
          <a:ln>
            <a:noFill/>
          </a:ln>
        </p:spPr>
      </p:pic>
    </p:spTree>
  </p:cSld>
  <p:transition>
    <p:fade thruBlk="true"/>
  </p:transition>
</p:sld>
</file>

<file path=ppt/slides/slide10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6" name="Picture 2" descr="periodic table"/>
          <p:cNvPicPr/>
          <p:nvPr/>
        </p:nvPicPr>
        <p:blipFill>
          <a:blip r:embed="rId1"/>
          <a:srcRect l="0" t="3752" r="0" b="0"/>
          <a:stretch/>
        </p:blipFill>
        <p:spPr>
          <a:xfrm>
            <a:off x="1523880" y="3733920"/>
            <a:ext cx="5943600" cy="3097080"/>
          </a:xfrm>
          <a:prstGeom prst="rect">
            <a:avLst/>
          </a:prstGeom>
          <a:ln>
            <a:noFill/>
          </a:ln>
        </p:spPr>
      </p:pic>
      <p:grpSp>
        <p:nvGrpSpPr>
          <p:cNvPr id="1337" name="Group 1"/>
          <p:cNvGrpSpPr/>
          <p:nvPr/>
        </p:nvGrpSpPr>
        <p:grpSpPr>
          <a:xfrm>
            <a:off x="222120" y="1371600"/>
            <a:ext cx="6255000" cy="3994200"/>
            <a:chOff x="222120" y="1371600"/>
            <a:chExt cx="6255000" cy="3994200"/>
          </a:xfrm>
        </p:grpSpPr>
        <p:sp>
          <p:nvSpPr>
            <p:cNvPr id="1338" name="CustomShape 2"/>
            <p:cNvSpPr/>
            <p:nvPr/>
          </p:nvSpPr>
          <p:spPr>
            <a:xfrm>
              <a:off x="222120" y="1371600"/>
              <a:ext cx="5167440" cy="180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 marL="457200" indent="-457200">
                <a:spcBef>
                  <a:spcPts val="998"/>
                </a:spcBef>
                <a:buClr>
                  <a:srgbClr val="ff0000"/>
                </a:buClr>
                <a:buFont typeface="StarSymbol"/>
                <a:buAutoNum type="arabicPeriod"/>
                <a:tabLst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3200" spc="-1" strike="noStrike">
                  <a:solidFill>
                    <a:srgbClr val="ff0000"/>
                  </a:solidFill>
                  <a:latin typeface="Times New Roman"/>
                </a:rPr>
                <a:t> </a:t>
              </a:r>
              <a:r>
                <a:rPr b="0" lang="en-US" sz="3200" spc="-1" strike="noStrike">
                  <a:solidFill>
                    <a:srgbClr val="ff0000"/>
                  </a:solidFill>
                  <a:latin typeface="Times New Roman"/>
                </a:rPr>
                <a:t>Sn</a:t>
              </a: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 or Te</a:t>
              </a: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  <a:p>
              <a:pPr marL="457200" indent="-457200">
                <a:spcBef>
                  <a:spcPts val="998"/>
                </a:spcBef>
                <a:buClr>
                  <a:srgbClr val="000000"/>
                </a:buClr>
                <a:buFont typeface="StarSymbol"/>
                <a:buAutoNum type="arabicPeriod"/>
                <a:tabLst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 </a:t>
              </a: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P or </a:t>
              </a:r>
              <a:r>
                <a:rPr b="0" lang="en-US" sz="3200" spc="-1" strike="noStrike">
                  <a:solidFill>
                    <a:srgbClr val="ff0000"/>
                  </a:solidFill>
                  <a:latin typeface="Times New Roman"/>
                </a:rPr>
                <a:t>Sb, Sb is further down</a:t>
              </a: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  <a:p>
              <a:pPr marL="457200" indent="-457200">
                <a:spcBef>
                  <a:spcPts val="998"/>
                </a:spcBef>
                <a:buClr>
                  <a:srgbClr val="ff0000"/>
                </a:buClr>
                <a:buFont typeface="StarSymbol"/>
                <a:buAutoNum type="arabicPeriod"/>
                <a:tabLst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1339" name="CustomShape 3"/>
            <p:cNvSpPr/>
            <p:nvPr/>
          </p:nvSpPr>
          <p:spPr>
            <a:xfrm>
              <a:off x="6172200" y="5060880"/>
              <a:ext cx="304920" cy="304920"/>
            </a:xfrm>
            <a:prstGeom prst="rect">
              <a:avLst/>
            </a:prstGeom>
            <a:solidFill>
              <a:srgbClr val="ff00ff">
                <a:alpha val="40000"/>
              </a:srgbClr>
            </a:solidFill>
            <a:ln w="93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340" name="CustomShape 4"/>
            <p:cNvSpPr/>
            <p:nvPr/>
          </p:nvSpPr>
          <p:spPr>
            <a:xfrm>
              <a:off x="6172200" y="4495680"/>
              <a:ext cx="304920" cy="304920"/>
            </a:xfrm>
            <a:prstGeom prst="rect">
              <a:avLst/>
            </a:prstGeom>
            <a:solidFill>
              <a:srgbClr val="ff00ff">
                <a:alpha val="40000"/>
              </a:srgbClr>
            </a:solidFill>
            <a:ln w="93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</p:grpSp>
      <p:grpSp>
        <p:nvGrpSpPr>
          <p:cNvPr id="1341" name="Group 5"/>
          <p:cNvGrpSpPr/>
          <p:nvPr/>
        </p:nvGrpSpPr>
        <p:grpSpPr>
          <a:xfrm>
            <a:off x="219960" y="1371600"/>
            <a:ext cx="6301080" cy="4027320"/>
            <a:chOff x="219960" y="1371600"/>
            <a:chExt cx="6301080" cy="4027320"/>
          </a:xfrm>
        </p:grpSpPr>
        <p:sp>
          <p:nvSpPr>
            <p:cNvPr id="1342" name="CustomShape 6"/>
            <p:cNvSpPr/>
            <p:nvPr/>
          </p:nvSpPr>
          <p:spPr>
            <a:xfrm>
              <a:off x="219960" y="1371600"/>
              <a:ext cx="6301080" cy="242388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 marL="457200" indent="-457200">
                <a:spcBef>
                  <a:spcPts val="998"/>
                </a:spcBef>
                <a:buClr>
                  <a:srgbClr val="ff0000"/>
                </a:buClr>
                <a:buFont typeface="StarSymbol"/>
                <a:buAutoNum type="arabicPeriod"/>
                <a:tabLst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3200" spc="-1" strike="noStrike">
                  <a:solidFill>
                    <a:srgbClr val="ff0000"/>
                  </a:solidFill>
                  <a:latin typeface="Times New Roman"/>
                </a:rPr>
                <a:t> </a:t>
              </a:r>
              <a:r>
                <a:rPr b="0" lang="en-US" sz="3200" spc="-1" strike="noStrike">
                  <a:solidFill>
                    <a:srgbClr val="ff0000"/>
                  </a:solidFill>
                  <a:latin typeface="Times New Roman"/>
                </a:rPr>
                <a:t>Sn</a:t>
              </a: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 or Te</a:t>
              </a: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  <a:p>
              <a:pPr marL="457200" indent="-457200">
                <a:spcBef>
                  <a:spcPts val="998"/>
                </a:spcBef>
                <a:buClr>
                  <a:srgbClr val="000000"/>
                </a:buClr>
                <a:buFont typeface="StarSymbol"/>
                <a:buAutoNum type="arabicPeriod"/>
                <a:tabLst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 </a:t>
              </a: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P or </a:t>
              </a:r>
              <a:r>
                <a:rPr b="0" lang="en-US" sz="3200" spc="-1" strike="noStrike">
                  <a:solidFill>
                    <a:srgbClr val="ff0000"/>
                  </a:solidFill>
                  <a:latin typeface="Times New Roman"/>
                </a:rPr>
                <a:t>Sb</a:t>
              </a: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  <a:p>
              <a:pPr marL="457200" indent="-457200">
                <a:spcBef>
                  <a:spcPts val="998"/>
                </a:spcBef>
                <a:buClr>
                  <a:srgbClr val="000000"/>
                </a:buClr>
                <a:buFont typeface="StarSymbol"/>
                <a:buAutoNum type="arabicPeriod"/>
                <a:tabLst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 </a:t>
              </a: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Ge or </a:t>
              </a:r>
              <a:r>
                <a:rPr b="0" lang="en-US" sz="3200" spc="-1" strike="noStrike">
                  <a:solidFill>
                    <a:srgbClr val="ff0000"/>
                  </a:solidFill>
                  <a:latin typeface="Times New Roman"/>
                </a:rPr>
                <a:t>In, In is further down &amp; left</a:t>
              </a: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  <a:p>
              <a:pPr marL="457200" indent="-457200">
                <a:spcBef>
                  <a:spcPts val="998"/>
                </a:spcBef>
                <a:buClr>
                  <a:srgbClr val="ff0000"/>
                </a:buClr>
                <a:buFont typeface="StarSymbol"/>
                <a:buAutoNum type="arabicPeriod"/>
                <a:tabLst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1343" name="CustomShape 7"/>
            <p:cNvSpPr/>
            <p:nvPr/>
          </p:nvSpPr>
          <p:spPr>
            <a:xfrm>
              <a:off x="5554800" y="5094360"/>
              <a:ext cx="304560" cy="304560"/>
            </a:xfrm>
            <a:prstGeom prst="rect">
              <a:avLst/>
            </a:prstGeom>
            <a:solidFill>
              <a:srgbClr val="ff00ff">
                <a:alpha val="40000"/>
              </a:srgbClr>
            </a:solidFill>
            <a:ln w="93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344" name="CustomShape 8"/>
            <p:cNvSpPr/>
            <p:nvPr/>
          </p:nvSpPr>
          <p:spPr>
            <a:xfrm>
              <a:off x="5881680" y="4772160"/>
              <a:ext cx="304920" cy="304560"/>
            </a:xfrm>
            <a:prstGeom prst="rect">
              <a:avLst/>
            </a:prstGeom>
            <a:solidFill>
              <a:srgbClr val="ff00ff">
                <a:alpha val="40000"/>
              </a:srgbClr>
            </a:solidFill>
            <a:ln w="93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</p:grpSp>
      <p:grpSp>
        <p:nvGrpSpPr>
          <p:cNvPr id="1345" name="Group 9"/>
          <p:cNvGrpSpPr/>
          <p:nvPr/>
        </p:nvGrpSpPr>
        <p:grpSpPr>
          <a:xfrm>
            <a:off x="223200" y="1371600"/>
            <a:ext cx="6863400" cy="3733920"/>
            <a:chOff x="223200" y="1371600"/>
            <a:chExt cx="6863400" cy="3733920"/>
          </a:xfrm>
        </p:grpSpPr>
        <p:sp>
          <p:nvSpPr>
            <p:cNvPr id="1346" name="CustomShape 10"/>
            <p:cNvSpPr/>
            <p:nvPr/>
          </p:nvSpPr>
          <p:spPr>
            <a:xfrm>
              <a:off x="223200" y="1371600"/>
              <a:ext cx="4897440" cy="303804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 marL="457200" indent="-457200">
                <a:spcBef>
                  <a:spcPts val="998"/>
                </a:spcBef>
                <a:buClr>
                  <a:srgbClr val="ff0000"/>
                </a:buClr>
                <a:buFont typeface="StarSymbol"/>
                <a:buAutoNum type="arabicPeriod"/>
                <a:tabLst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3200" spc="-1" strike="noStrike">
                  <a:solidFill>
                    <a:srgbClr val="ff0000"/>
                  </a:solidFill>
                  <a:latin typeface="Times New Roman"/>
                </a:rPr>
                <a:t> </a:t>
              </a:r>
              <a:r>
                <a:rPr b="0" lang="en-US" sz="3200" spc="-1" strike="noStrike">
                  <a:solidFill>
                    <a:srgbClr val="ff0000"/>
                  </a:solidFill>
                  <a:latin typeface="Times New Roman"/>
                </a:rPr>
                <a:t>Sn</a:t>
              </a: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 or Te</a:t>
              </a: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  <a:p>
              <a:pPr marL="457200" indent="-457200">
                <a:spcBef>
                  <a:spcPts val="998"/>
                </a:spcBef>
                <a:buClr>
                  <a:srgbClr val="000000"/>
                </a:buClr>
                <a:buFont typeface="StarSymbol"/>
                <a:buAutoNum type="arabicPeriod"/>
                <a:tabLst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 </a:t>
              </a: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P or </a:t>
              </a:r>
              <a:r>
                <a:rPr b="0" lang="en-US" sz="3200" spc="-1" strike="noStrike">
                  <a:solidFill>
                    <a:srgbClr val="ff0000"/>
                  </a:solidFill>
                  <a:latin typeface="Times New Roman"/>
                </a:rPr>
                <a:t>Sb</a:t>
              </a: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  <a:p>
              <a:pPr marL="457200" indent="-457200">
                <a:spcBef>
                  <a:spcPts val="998"/>
                </a:spcBef>
                <a:buClr>
                  <a:srgbClr val="000000"/>
                </a:buClr>
                <a:buFont typeface="StarSymbol"/>
                <a:buAutoNum type="arabicPeriod"/>
                <a:tabLst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 </a:t>
              </a: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Ge or </a:t>
              </a:r>
              <a:r>
                <a:rPr b="0" lang="en-US" sz="3200" spc="-1" strike="noStrike">
                  <a:solidFill>
                    <a:srgbClr val="ff0000"/>
                  </a:solidFill>
                  <a:latin typeface="Times New Roman"/>
                </a:rPr>
                <a:t>In</a:t>
              </a: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  <a:p>
              <a:pPr marL="457200" indent="-457200">
                <a:spcBef>
                  <a:spcPts val="998"/>
                </a:spcBef>
                <a:buClr>
                  <a:srgbClr val="000000"/>
                </a:buClr>
                <a:buFont typeface="StarSymbol"/>
                <a:buAutoNum type="arabicPeriod"/>
                <a:tabLst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 </a:t>
              </a: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S or Br</a:t>
              </a:r>
              <a:r>
                <a:rPr b="0" lang="en-US" sz="3200" spc="-1" strike="noStrike">
                  <a:solidFill>
                    <a:srgbClr val="ff0000"/>
                  </a:solidFill>
                  <a:latin typeface="Times New Roman"/>
                </a:rPr>
                <a:t>?  opposing trends</a:t>
              </a: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  <a:p>
              <a:pPr marL="457200" indent="-457200">
                <a:spcBef>
                  <a:spcPts val="998"/>
                </a:spcBef>
                <a:buClr>
                  <a:srgbClr val="ff0000"/>
                </a:buClr>
                <a:buFont typeface="StarSymbol"/>
                <a:buAutoNum type="arabicPeriod"/>
                <a:tabLst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1347" name="CustomShape 11"/>
            <p:cNvSpPr/>
            <p:nvPr/>
          </p:nvSpPr>
          <p:spPr>
            <a:xfrm>
              <a:off x="6781680" y="4800600"/>
              <a:ext cx="304920" cy="304920"/>
            </a:xfrm>
            <a:prstGeom prst="rect">
              <a:avLst/>
            </a:prstGeom>
            <a:solidFill>
              <a:srgbClr val="ff00ff">
                <a:alpha val="40000"/>
              </a:srgbClr>
            </a:solidFill>
            <a:ln w="93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348" name="CustomShape 12"/>
            <p:cNvSpPr/>
            <p:nvPr/>
          </p:nvSpPr>
          <p:spPr>
            <a:xfrm>
              <a:off x="6477120" y="4495680"/>
              <a:ext cx="304560" cy="304920"/>
            </a:xfrm>
            <a:prstGeom prst="rect">
              <a:avLst/>
            </a:prstGeom>
            <a:solidFill>
              <a:srgbClr val="ff00ff">
                <a:alpha val="40000"/>
              </a:srgbClr>
            </a:solidFill>
            <a:ln w="93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</p:grpSp>
      <p:grpSp>
        <p:nvGrpSpPr>
          <p:cNvPr id="1349" name="Group 13"/>
          <p:cNvGrpSpPr/>
          <p:nvPr/>
        </p:nvGrpSpPr>
        <p:grpSpPr>
          <a:xfrm>
            <a:off x="222840" y="1371600"/>
            <a:ext cx="6570000" cy="4010040"/>
            <a:chOff x="222840" y="1371600"/>
            <a:chExt cx="6570000" cy="4010040"/>
          </a:xfrm>
        </p:grpSpPr>
        <p:sp>
          <p:nvSpPr>
            <p:cNvPr id="1350" name="CustomShape 14"/>
            <p:cNvSpPr/>
            <p:nvPr/>
          </p:nvSpPr>
          <p:spPr>
            <a:xfrm>
              <a:off x="222840" y="1371600"/>
              <a:ext cx="5007240" cy="119556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 marL="457200" indent="-457200">
                <a:spcBef>
                  <a:spcPts val="998"/>
                </a:spcBef>
                <a:buClr>
                  <a:srgbClr val="ff0000"/>
                </a:buClr>
                <a:buFont typeface="StarSymbol"/>
                <a:buAutoNum type="arabicPeriod"/>
                <a:tabLst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3200" spc="-1" strike="noStrike">
                  <a:solidFill>
                    <a:srgbClr val="ff0000"/>
                  </a:solidFill>
                  <a:latin typeface="Times New Roman"/>
                </a:rPr>
                <a:t> </a:t>
              </a:r>
              <a:r>
                <a:rPr b="0" lang="en-US" sz="3200" spc="-1" strike="noStrike">
                  <a:solidFill>
                    <a:srgbClr val="ff0000"/>
                  </a:solidFill>
                  <a:latin typeface="Times New Roman"/>
                </a:rPr>
                <a:t>Sn</a:t>
              </a: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 or Te, </a:t>
              </a:r>
              <a:r>
                <a:rPr b="0" lang="en-US" sz="3200" spc="-1" strike="noStrike">
                  <a:solidFill>
                    <a:srgbClr val="ff0000"/>
                  </a:solidFill>
                  <a:latin typeface="Times New Roman"/>
                </a:rPr>
                <a:t>Sn is further left</a:t>
              </a: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  <a:p>
              <a:pPr marL="457200" indent="-457200">
                <a:spcBef>
                  <a:spcPts val="998"/>
                </a:spcBef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1351" name="CustomShape 15"/>
            <p:cNvSpPr/>
            <p:nvPr/>
          </p:nvSpPr>
          <p:spPr>
            <a:xfrm>
              <a:off x="6488280" y="5076720"/>
              <a:ext cx="304560" cy="304920"/>
            </a:xfrm>
            <a:prstGeom prst="rect">
              <a:avLst/>
            </a:prstGeom>
            <a:solidFill>
              <a:srgbClr val="ff00ff">
                <a:alpha val="40000"/>
              </a:srgbClr>
            </a:solidFill>
            <a:ln w="93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352" name="CustomShape 16"/>
            <p:cNvSpPr/>
            <p:nvPr/>
          </p:nvSpPr>
          <p:spPr>
            <a:xfrm>
              <a:off x="5861160" y="5076720"/>
              <a:ext cx="304560" cy="304920"/>
            </a:xfrm>
            <a:prstGeom prst="rect">
              <a:avLst/>
            </a:prstGeom>
            <a:solidFill>
              <a:srgbClr val="ff00ff">
                <a:alpha val="40000"/>
              </a:srgbClr>
            </a:solidFill>
            <a:ln w="93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1353" name="TextShape 17"/>
          <p:cNvSpPr txBox="1"/>
          <p:nvPr/>
        </p:nvSpPr>
        <p:spPr>
          <a:xfrm>
            <a:off x="304560" y="228240"/>
            <a:ext cx="84582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pc="-1" strike="noStrike">
                <a:solidFill>
                  <a:srgbClr val="9900ff"/>
                </a:solidFill>
                <a:latin typeface="Times New Roman"/>
              </a:rPr>
              <a:t>Example—Choose the </a:t>
            </a:r>
            <a:br/>
            <a:r>
              <a:rPr b="0" lang="en-US" sz="3600" spc="-1" strike="noStrike">
                <a:solidFill>
                  <a:srgbClr val="9900ff"/>
                </a:solidFill>
                <a:latin typeface="Times New Roman"/>
              </a:rPr>
              <a:t>More Metallic Element in Each Pair </a:t>
            </a:r>
            <a:endParaRPr b="0" lang="en-US" sz="3600" spc="-1" strike="noStrike">
              <a:solidFill>
                <a:srgbClr val="9900ff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2323" dur="indefinite" restart="never" nodeType="tmRoot">
          <p:childTnLst>
            <p:seq>
              <p:cTn id="2324" dur="indefinite" nodeType="mainSeq">
                <p:childTnLst>
                  <p:par>
                    <p:cTn id="2325" fill="hold">
                      <p:stCondLst>
                        <p:cond delay="indefinite"/>
                      </p:stCondLst>
                      <p:childTnLst>
                        <p:par>
                          <p:cTn id="2326" fill="hold">
                            <p:stCondLst>
                              <p:cond delay="0"/>
                            </p:stCondLst>
                            <p:childTnLst>
                              <p:par>
                                <p:cTn id="2327" nodeType="click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2328" dur="1000"/>
                                        <p:tgtEl>
                                          <p:spTgt spid="13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0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332" dur="1000"/>
                                        <p:tgtEl>
                                          <p:spTgt spid="1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3" fill="hold">
                      <p:stCondLst>
                        <p:cond delay="indefinite"/>
                      </p:stCondLst>
                      <p:childTnLst>
                        <p:par>
                          <p:cTn id="2334" fill="hold">
                            <p:stCondLst>
                              <p:cond delay="0"/>
                            </p:stCondLst>
                            <p:childTnLst>
                              <p:par>
                                <p:cTn id="2335" nodeType="click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2336" dur="1000"/>
                                        <p:tgtEl>
                                          <p:spTgt spid="13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8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340" dur="1000"/>
                                        <p:tgtEl>
                                          <p:spTgt spid="1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1" fill="hold">
                      <p:stCondLst>
                        <p:cond delay="indefinite"/>
                      </p:stCondLst>
                      <p:childTnLst>
                        <p:par>
                          <p:cTn id="2342" fill="hold">
                            <p:stCondLst>
                              <p:cond delay="0"/>
                            </p:stCondLst>
                            <p:childTnLst>
                              <p:par>
                                <p:cTn id="2343" nodeType="click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2344" dur="1000"/>
                                        <p:tgtEl>
                                          <p:spTgt spid="13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6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348" dur="1000"/>
                                        <p:tgtEl>
                                          <p:spTgt spid="1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pc="-1" strike="noStrike">
                <a:solidFill>
                  <a:srgbClr val="9900ff"/>
                </a:solidFill>
                <a:latin typeface="Times New Roman"/>
              </a:rPr>
              <a:t>Practice—Choose the </a:t>
            </a:r>
            <a:br/>
            <a:r>
              <a:rPr b="0" lang="en-US" sz="3600" spc="-1" strike="noStrike">
                <a:solidFill>
                  <a:srgbClr val="9900ff"/>
                </a:solidFill>
                <a:latin typeface="Times New Roman"/>
              </a:rPr>
              <a:t>More Metallic Element in Each Pair </a:t>
            </a:r>
            <a:endParaRPr b="0" lang="en-US" sz="36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1355" name="TextShape 2"/>
          <p:cNvSpPr txBox="1"/>
          <p:nvPr/>
        </p:nvSpPr>
        <p:spPr>
          <a:xfrm>
            <a:off x="228600" y="1981080"/>
            <a:ext cx="2286000" cy="41148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609480" indent="-609480">
              <a:spcBef>
                <a:spcPts val="799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Sn or Te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799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Si or Sn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799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Br or Te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799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Se or I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1356" name="" descr=""/>
          <p:cNvPicPr/>
          <p:nvPr/>
        </p:nvPicPr>
        <p:blipFill>
          <a:blip r:embed="rId1"/>
          <a:stretch/>
        </p:blipFill>
        <p:spPr>
          <a:xfrm>
            <a:off x="2438280" y="1828800"/>
            <a:ext cx="6477120" cy="3780000"/>
          </a:xfrm>
          <a:prstGeom prst="rect">
            <a:avLst/>
          </a:prstGeom>
          <a:ln>
            <a:noFill/>
          </a:ln>
        </p:spPr>
      </p:pic>
    </p:spTree>
  </p:cSld>
  <p:transition>
    <p:fade thruBlk="true"/>
  </p:transition>
</p:sld>
</file>

<file path=ppt/slides/slide10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7" name="TextShape 1"/>
          <p:cNvSpPr txBox="1"/>
          <p:nvPr/>
        </p:nvSpPr>
        <p:spPr>
          <a:xfrm>
            <a:off x="-360" y="380880"/>
            <a:ext cx="8839080" cy="13716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pc="-1" strike="noStrike">
                <a:solidFill>
                  <a:srgbClr val="9900ff"/>
                </a:solidFill>
                <a:latin typeface="Times New Roman"/>
              </a:rPr>
              <a:t>Practice—Choose the </a:t>
            </a:r>
            <a:br/>
            <a:r>
              <a:rPr b="0" lang="en-US" sz="3600" spc="-1" strike="noStrike">
                <a:solidFill>
                  <a:srgbClr val="9900ff"/>
                </a:solidFill>
                <a:latin typeface="Times New Roman"/>
              </a:rPr>
              <a:t>More Metallic Element in Each Pair, Continued </a:t>
            </a:r>
            <a:endParaRPr b="0" lang="en-US" sz="36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1358" name="TextShape 2"/>
          <p:cNvSpPr txBox="1"/>
          <p:nvPr/>
        </p:nvSpPr>
        <p:spPr>
          <a:xfrm>
            <a:off x="228600" y="1981080"/>
            <a:ext cx="2362320" cy="41148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609480" indent="-609480">
              <a:spcBef>
                <a:spcPts val="799"/>
              </a:spcBef>
              <a:buClr>
                <a:srgbClr val="ff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Sn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or Te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799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Si or </a:t>
            </a: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Sn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799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Br or </a:t>
            </a: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Te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799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Se or I </a:t>
            </a: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?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1359" name="" descr=""/>
          <p:cNvPicPr/>
          <p:nvPr/>
        </p:nvPicPr>
        <p:blipFill>
          <a:blip r:embed="rId1"/>
          <a:stretch/>
        </p:blipFill>
        <p:spPr>
          <a:xfrm>
            <a:off x="2514600" y="1905120"/>
            <a:ext cx="6396120" cy="3732120"/>
          </a:xfrm>
          <a:prstGeom prst="rect">
            <a:avLst/>
          </a:prstGeom>
          <a:ln>
            <a:noFill/>
          </a:ln>
        </p:spPr>
      </p:pic>
    </p:spTree>
  </p:cSld>
  <p:transition>
    <p:fade thruBlk="true"/>
  </p:transition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extShape 1"/>
          <p:cNvSpPr txBox="1"/>
          <p:nvPr/>
        </p:nvSpPr>
        <p:spPr>
          <a:xfrm>
            <a:off x="685800" y="380520"/>
            <a:ext cx="7772400" cy="76212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The Electromagnetic Spectrum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86" name="TextShape 2"/>
          <p:cNvSpPr txBox="1"/>
          <p:nvPr/>
        </p:nvSpPr>
        <p:spPr>
          <a:xfrm>
            <a:off x="304560" y="1142640"/>
            <a:ext cx="8458200" cy="167652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>
            <a:normAutofit/>
          </a:bodyPr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Light passed through a prism is separated into all its colors. This is called a </a:t>
            </a:r>
            <a:r>
              <a:rPr b="1" lang="en-US" sz="2800" spc="-1" strike="noStrike">
                <a:solidFill>
                  <a:srgbClr val="000000"/>
                </a:solidFill>
                <a:latin typeface="Times New Roman"/>
              </a:rPr>
              <a:t>continuous spectrum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The color of the light is determined by its wavelength.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87" name="" descr=""/>
          <p:cNvPicPr/>
          <p:nvPr/>
        </p:nvPicPr>
        <p:blipFill>
          <a:blip r:embed="rId1"/>
          <a:stretch/>
        </p:blipFill>
        <p:spPr>
          <a:xfrm>
            <a:off x="1981080" y="2819520"/>
            <a:ext cx="5486400" cy="3954240"/>
          </a:xfrm>
          <a:prstGeom prst="rect">
            <a:avLst/>
          </a:prstGeom>
          <a:ln>
            <a:noFill/>
          </a:ln>
        </p:spPr>
      </p:pic>
    </p:spTree>
  </p:cSld>
  <p:transition>
    <p:fade thruBlk="true"/>
  </p:transition>
  <p:timing>
    <p:tnLst>
      <p:par>
        <p:cTn id="152" dur="indefinite" restart="never" nodeType="tmRoot">
          <p:childTnLst>
            <p:seq>
              <p:cTn id="153" dur="indefinite" nodeType="mainSeq">
                <p:childTnLst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58" dur="500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nodeType="with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6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67" dur="500"/>
                                        <p:tgtEl>
                                          <p:spTgt spid="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extShape 1"/>
          <p:cNvSpPr txBox="1"/>
          <p:nvPr/>
        </p:nvSpPr>
        <p:spPr>
          <a:xfrm>
            <a:off x="304560" y="245160"/>
            <a:ext cx="84582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Color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89" name="TextShape 2"/>
          <p:cNvSpPr txBox="1"/>
          <p:nvPr/>
        </p:nvSpPr>
        <p:spPr>
          <a:xfrm>
            <a:off x="380520" y="1464120"/>
            <a:ext cx="8458200" cy="43434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The color of light is determined by its wavelength.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Or frequency.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White light is a mixture of all the colors of visible light.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400" spc="-1" strike="noStrike">
                <a:solidFill>
                  <a:srgbClr val="000000"/>
                </a:solidFill>
                <a:latin typeface="Times New Roman"/>
              </a:rPr>
              <a:t> 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A spectrum.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598"/>
              </a:spcBef>
              <a:buClr>
                <a:srgbClr val="ff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400" spc="-1" strike="noStrike">
                <a:solidFill>
                  <a:srgbClr val="ff0000"/>
                </a:solidFill>
                <a:latin typeface="Times New Roman"/>
              </a:rPr>
              <a:t>R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ed</a:t>
            </a:r>
            <a:r>
              <a:rPr b="1" lang="en-US" sz="2400" spc="-1" strike="noStrike">
                <a:solidFill>
                  <a:srgbClr val="ff9933"/>
                </a:solidFill>
                <a:latin typeface="Times New Roman"/>
              </a:rPr>
              <a:t>O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range</a:t>
            </a:r>
            <a:r>
              <a:rPr b="1" lang="en-US" sz="2400" spc="-1" strike="noStrike">
                <a:solidFill>
                  <a:srgbClr val="ffff00"/>
                </a:solidFill>
                <a:latin typeface="Times New Roman"/>
              </a:rPr>
              <a:t>Y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ellow</a:t>
            </a:r>
            <a:r>
              <a:rPr b="1" lang="en-US" sz="2400" spc="-1" strike="noStrike">
                <a:solidFill>
                  <a:srgbClr val="009900"/>
                </a:solidFill>
                <a:latin typeface="Times New Roman"/>
              </a:rPr>
              <a:t>G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reen</a:t>
            </a:r>
            <a:r>
              <a:rPr b="1" lang="en-US" sz="2400" spc="-1" strike="noStrike">
                <a:solidFill>
                  <a:srgbClr val="0066ff"/>
                </a:solidFill>
                <a:latin typeface="Times New Roman"/>
              </a:rPr>
              <a:t>B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lue</a:t>
            </a:r>
            <a:r>
              <a:rPr b="0" lang="en-US" sz="2400" spc="-1" strike="noStrike">
                <a:solidFill>
                  <a:srgbClr val="800080"/>
                </a:solidFill>
                <a:latin typeface="Times New Roman"/>
              </a:rPr>
              <a:t>I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ndigo</a:t>
            </a:r>
            <a:r>
              <a:rPr b="1" lang="en-US" sz="2400" spc="-1" strike="noStrike">
                <a:solidFill>
                  <a:srgbClr val="55308d"/>
                </a:solidFill>
                <a:latin typeface="Times New Roman"/>
              </a:rPr>
              <a:t>V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iolet.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When an object absorbs some of the wavelengths of white light while reflecting others, it appears colored.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The observed color is predominantly the colors reflected.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68" dur="indefinite" restart="never" nodeType="tmRoot">
          <p:childTnLst>
            <p:seq>
              <p:cTn id="169" dur="indefinite" nodeType="mainSeq">
                <p:childTnLst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74" dur="500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77" dur="500"/>
                                        <p:tgtEl>
                                          <p:spTgt spid="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82" dur="500"/>
                                        <p:tgtEl>
                                          <p:spTgt spid="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85" dur="500"/>
                                        <p:tgtEl>
                                          <p:spTgt spid="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88" dur="500"/>
                                        <p:tgtEl>
                                          <p:spTgt spid="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93" dur="500"/>
                                        <p:tgtEl>
                                          <p:spTgt spid="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96" dur="500"/>
                                        <p:tgtEl>
                                          <p:spTgt spid="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TextShape 1"/>
          <p:cNvSpPr txBox="1"/>
          <p:nvPr/>
        </p:nvSpPr>
        <p:spPr>
          <a:xfrm>
            <a:off x="685800" y="76320"/>
            <a:ext cx="7772400" cy="83808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pc="-1" strike="noStrike">
                <a:solidFill>
                  <a:srgbClr val="9900ff"/>
                </a:solidFill>
                <a:latin typeface="Times New Roman"/>
              </a:rPr>
              <a:t>Types of Electromagnetic Radiation</a:t>
            </a:r>
            <a:endParaRPr b="0" lang="en-US" sz="40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91" name="TextShape 2"/>
          <p:cNvSpPr txBox="1"/>
          <p:nvPr/>
        </p:nvSpPr>
        <p:spPr>
          <a:xfrm>
            <a:off x="151920" y="990360"/>
            <a:ext cx="6705720" cy="525780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>
            <a:normAutofit fontScale="86000"/>
          </a:bodyPr>
          <a:p>
            <a:pPr marL="342720" indent="-342720"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Classified by the Wavelength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Radiowaves = </a:t>
            </a:r>
            <a:r>
              <a:rPr b="0" lang="en-US" sz="2800" spc="-1" strike="noStrike">
                <a:solidFill>
                  <a:srgbClr val="000000"/>
                </a:solidFill>
                <a:latin typeface="Symbol"/>
                <a:ea typeface="Symbol"/>
              </a:rPr>
              <a:t>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&gt; 0.01 m. 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2" marL="1143000" indent="-228600">
              <a:buClr>
                <a:srgbClr val="000000"/>
              </a:buClr>
              <a:buFont typeface="Wingdings" charset="2"/>
              <a:buChar char=""/>
              <a:tabLst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Low frequency and energy.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Microwaves = 10</a:t>
            </a:r>
            <a:r>
              <a:rPr b="0" lang="en-US" sz="2800" spc="-1" strike="noStrike" baseline="50000">
                <a:solidFill>
                  <a:srgbClr val="000000"/>
                </a:solidFill>
                <a:latin typeface="Times New Roman"/>
              </a:rPr>
              <a:t>-4 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m &lt; </a:t>
            </a:r>
            <a:r>
              <a:rPr b="0" lang="en-US" sz="2800" spc="-1" strike="noStrike">
                <a:solidFill>
                  <a:srgbClr val="000000"/>
                </a:solidFill>
                <a:latin typeface="Symbol"/>
                <a:ea typeface="Symbol"/>
              </a:rPr>
              <a:t>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&lt; 10</a:t>
            </a:r>
            <a:r>
              <a:rPr b="0" lang="en-US" sz="2800" spc="-1" strike="noStrike" baseline="50000">
                <a:solidFill>
                  <a:srgbClr val="000000"/>
                </a:solidFill>
                <a:latin typeface="Times New Roman"/>
              </a:rPr>
              <a:t>-2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 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m.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Infrared (IR) = 8 x 10</a:t>
            </a:r>
            <a:r>
              <a:rPr b="0" lang="en-US" sz="2800" spc="-1" strike="noStrike" baseline="50000">
                <a:solidFill>
                  <a:srgbClr val="000000"/>
                </a:solidFill>
                <a:latin typeface="Times New Roman"/>
              </a:rPr>
              <a:t>-7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 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m 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&lt; </a:t>
            </a:r>
            <a:r>
              <a:rPr b="0" lang="en-US" sz="2800" spc="-1" strike="noStrike">
                <a:solidFill>
                  <a:srgbClr val="000000"/>
                </a:solidFill>
                <a:latin typeface="Symbol"/>
                <a:ea typeface="Symbol"/>
              </a:rPr>
              <a:t>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&lt; 10</a:t>
            </a:r>
            <a:r>
              <a:rPr b="0" lang="en-US" sz="2800" spc="-1" strike="noStrike" baseline="50000">
                <a:solidFill>
                  <a:srgbClr val="000000"/>
                </a:solidFill>
                <a:latin typeface="Times New Roman"/>
              </a:rPr>
              <a:t>-5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 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m.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Visible = 4 x 10</a:t>
            </a:r>
            <a:r>
              <a:rPr b="0" lang="en-US" sz="2800" spc="-1" strike="noStrike" baseline="50000">
                <a:solidFill>
                  <a:srgbClr val="000000"/>
                </a:solidFill>
                <a:latin typeface="Times New Roman"/>
              </a:rPr>
              <a:t>-7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m &lt; </a:t>
            </a:r>
            <a:r>
              <a:rPr b="0" lang="en-US" sz="2800" spc="-1" strike="noStrike">
                <a:solidFill>
                  <a:srgbClr val="000000"/>
                </a:solidFill>
                <a:latin typeface="Symbol"/>
                <a:ea typeface="Symbol"/>
              </a:rPr>
              <a:t>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&lt; 8 x 10</a:t>
            </a:r>
            <a:r>
              <a:rPr b="0" lang="en-US" sz="2800" spc="-1" strike="noStrike" baseline="50000">
                <a:solidFill>
                  <a:srgbClr val="000000"/>
                </a:solidFill>
                <a:latin typeface="Times New Roman"/>
              </a:rPr>
              <a:t>-7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 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m.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2" marL="1143000" indent="-228600">
              <a:buClr>
                <a:srgbClr val="000000"/>
              </a:buClr>
              <a:buFont typeface="Wingdings" charset="2"/>
              <a:buChar char=""/>
              <a:tabLst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ROYGBIV.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Ultraviolet (UV) = 10</a:t>
            </a:r>
            <a:r>
              <a:rPr b="0" lang="en-US" sz="2800" spc="-1" strike="noStrike" baseline="50000">
                <a:solidFill>
                  <a:srgbClr val="000000"/>
                </a:solidFill>
                <a:latin typeface="Times New Roman"/>
              </a:rPr>
              <a:t>-8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m &lt; </a:t>
            </a:r>
            <a:r>
              <a:rPr b="0" lang="en-US" sz="2800" spc="-1" strike="noStrike">
                <a:solidFill>
                  <a:srgbClr val="000000"/>
                </a:solidFill>
                <a:latin typeface="Symbol"/>
                <a:ea typeface="Symbol"/>
              </a:rPr>
              <a:t>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&lt; 4 x 10</a:t>
            </a:r>
            <a:r>
              <a:rPr b="0" lang="en-US" sz="2800" spc="-1" strike="noStrike" baseline="50000">
                <a:solidFill>
                  <a:srgbClr val="000000"/>
                </a:solidFill>
                <a:latin typeface="Times New Roman"/>
              </a:rPr>
              <a:t>-7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 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m.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697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X-rays = 10</a:t>
            </a:r>
            <a:r>
              <a:rPr b="0" lang="en-US" sz="2800" spc="-1" strike="noStrike" baseline="50000">
                <a:solidFill>
                  <a:srgbClr val="000000"/>
                </a:solidFill>
                <a:latin typeface="Times New Roman"/>
              </a:rPr>
              <a:t>-10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m &lt; </a:t>
            </a:r>
            <a:r>
              <a:rPr b="0" lang="en-US" sz="2800" spc="-1" strike="noStrike">
                <a:solidFill>
                  <a:srgbClr val="000000"/>
                </a:solidFill>
                <a:latin typeface="Symbol"/>
                <a:ea typeface="Symbol"/>
              </a:rPr>
              <a:t>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&lt; 10</a:t>
            </a:r>
            <a:r>
              <a:rPr b="0" lang="en-US" sz="2800" spc="-1" strike="noStrike" baseline="50000">
                <a:solidFill>
                  <a:srgbClr val="000000"/>
                </a:solidFill>
                <a:latin typeface="Times New Roman"/>
              </a:rPr>
              <a:t>-8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 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m.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697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Gamma rays = </a:t>
            </a:r>
            <a:r>
              <a:rPr b="0" lang="en-US" sz="2800" spc="-1" strike="noStrike">
                <a:solidFill>
                  <a:srgbClr val="000000"/>
                </a:solidFill>
                <a:latin typeface="Symbol"/>
                <a:ea typeface="Symbol"/>
              </a:rPr>
              <a:t>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&lt; 10</a:t>
            </a:r>
            <a:r>
              <a:rPr b="0" lang="en-US" sz="2800" spc="-1" strike="noStrike" baseline="50000">
                <a:solidFill>
                  <a:srgbClr val="000000"/>
                </a:solidFill>
                <a:latin typeface="Times New Roman"/>
              </a:rPr>
              <a:t>-10 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m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.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2" marL="1143000" indent="-228600">
              <a:spcBef>
                <a:spcPts val="697"/>
              </a:spcBef>
              <a:buClr>
                <a:srgbClr val="000000"/>
              </a:buClr>
              <a:buFont typeface="Wingdings" charset="2"/>
              <a:buChar char=""/>
              <a:tabLst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High frequency and energy.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92" name="" descr=""/>
          <p:cNvPicPr/>
          <p:nvPr/>
        </p:nvPicPr>
        <p:blipFill>
          <a:blip r:embed="rId1"/>
          <a:stretch/>
        </p:blipFill>
        <p:spPr>
          <a:xfrm>
            <a:off x="6019920" y="990720"/>
            <a:ext cx="2904840" cy="1814400"/>
          </a:xfrm>
          <a:prstGeom prst="rect">
            <a:avLst/>
          </a:prstGeom>
          <a:ln>
            <a:noFill/>
          </a:ln>
        </p:spPr>
      </p:pic>
      <p:pic>
        <p:nvPicPr>
          <p:cNvPr id="93" name="" descr=""/>
          <p:cNvPicPr/>
          <p:nvPr/>
        </p:nvPicPr>
        <p:blipFill>
          <a:blip r:embed="rId2"/>
          <a:stretch/>
        </p:blipFill>
        <p:spPr>
          <a:xfrm>
            <a:off x="6095880" y="4495680"/>
            <a:ext cx="2697120" cy="1698840"/>
          </a:xfrm>
          <a:prstGeom prst="rect">
            <a:avLst/>
          </a:prstGeom>
          <a:ln>
            <a:noFill/>
          </a:ln>
        </p:spPr>
      </p:pic>
    </p:spTree>
  </p:cSld>
  <p:transition>
    <p:fade thruBlk="true"/>
  </p:transition>
  <p:timing>
    <p:tnLst>
      <p:par>
        <p:cTn id="197" dur="indefinite" restart="never" nodeType="tmRoot">
          <p:childTnLst>
            <p:seq>
              <p:cTn id="198" dur="indefinite" nodeType="mainSeq">
                <p:childTnLst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03" dur="500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10" dur="500"/>
                                        <p:tgtEl>
                                          <p:spTgt spid="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13" dur="500"/>
                                        <p:tgtEl>
                                          <p:spTgt spid="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16" dur="500"/>
                                        <p:tgtEl>
                                          <p:spTgt spid="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19" dur="500"/>
                                        <p:tgtEl>
                                          <p:spTgt spid="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22" dur="500"/>
                                        <p:tgtEl>
                                          <p:spTgt spid="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25" dur="500"/>
                                        <p:tgtEl>
                                          <p:spTgt spid="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28" dur="500"/>
                                        <p:tgtEl>
                                          <p:spTgt spid="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31" dur="500"/>
                                        <p:tgtEl>
                                          <p:spTgt spid="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34" dur="500"/>
                                        <p:tgtEl>
                                          <p:spTgt spid="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37" dur="500"/>
                                        <p:tgtEl>
                                          <p:spTgt spid="9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Electromagnetic Spectrum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pic>
        <p:nvPicPr>
          <p:cNvPr id="95" name="" descr=""/>
          <p:cNvPicPr/>
          <p:nvPr/>
        </p:nvPicPr>
        <p:blipFill>
          <a:blip r:embed="rId1"/>
          <a:stretch/>
        </p:blipFill>
        <p:spPr>
          <a:xfrm>
            <a:off x="380880" y="1828800"/>
            <a:ext cx="8253360" cy="36162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Shape 1"/>
          <p:cNvSpPr txBox="1"/>
          <p:nvPr/>
        </p:nvSpPr>
        <p:spPr>
          <a:xfrm>
            <a:off x="685800" y="3805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Particles of Light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97" name="TextShape 2"/>
          <p:cNvSpPr txBox="1"/>
          <p:nvPr/>
        </p:nvSpPr>
        <p:spPr>
          <a:xfrm>
            <a:off x="380520" y="1752480"/>
            <a:ext cx="8458200" cy="426744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Scientists in the early 20</a:t>
            </a:r>
            <a:r>
              <a:rPr b="0" lang="en-US" sz="3200" spc="-1" strike="noStrike" baseline="30000">
                <a:solidFill>
                  <a:srgbClr val="000000"/>
                </a:solidFill>
                <a:latin typeface="Times New Roman"/>
              </a:rPr>
              <a:t>th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century showed that electromagnetic radiation was composed of particles we call </a:t>
            </a:r>
            <a:r>
              <a:rPr b="1" lang="en-US" sz="3200" spc="-1" strike="noStrike">
                <a:solidFill>
                  <a:srgbClr val="000000"/>
                </a:solidFill>
                <a:latin typeface="Times New Roman"/>
              </a:rPr>
              <a:t>photons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697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Max Planck and Albert Einstein.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697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Photons are particles of light energy.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Each wavelength of light has photons that have a different amount of energy.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238" dur="indefinite" restart="never" nodeType="tmRoot">
          <p:childTnLst>
            <p:seq>
              <p:cTn id="239" dur="indefinite" nodeType="mainSeq">
                <p:childTnLst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44" dur="5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47" dur="500"/>
                                        <p:tgtEl>
                                          <p:spTgt spid="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50" dur="500"/>
                                        <p:tgtEl>
                                          <p:spTgt spid="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55" dur="500"/>
                                        <p:tgtEl>
                                          <p:spTgt spid="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extShape 1"/>
          <p:cNvSpPr txBox="1"/>
          <p:nvPr/>
        </p:nvSpPr>
        <p:spPr>
          <a:xfrm>
            <a:off x="304560" y="609120"/>
            <a:ext cx="84582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pc="-1" strike="noStrike">
                <a:solidFill>
                  <a:srgbClr val="9900ff"/>
                </a:solidFill>
                <a:latin typeface="Times New Roman"/>
              </a:rPr>
              <a:t>The Electromagnetic Spectrum and Photon Energy</a:t>
            </a:r>
            <a:endParaRPr b="0" lang="en-US" sz="40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99" name="TextShape 2"/>
          <p:cNvSpPr txBox="1"/>
          <p:nvPr/>
        </p:nvSpPr>
        <p:spPr>
          <a:xfrm>
            <a:off x="685800" y="1905120"/>
            <a:ext cx="7696080" cy="441936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342720" indent="-34272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Short wavelength light has photons with high energy.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High frequency light has photons with high energy.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Radiowave photons have the lowest energy.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Gamma ray photons have the highest energy.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High-energy electromagnetic radiation can potentially damage biological molecules.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Ionizing radiation.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56" dur="indefinite" restart="never" nodeType="tmRoot">
          <p:childTnLst>
            <p:seq>
              <p:cTn id="257" dur="indefinite" nodeType="mainSeq">
                <p:childTnLst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62" dur="500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67" dur="500"/>
                                        <p:tgtEl>
                                          <p:spTgt spid="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70" dur="500"/>
                                        <p:tgtEl>
                                          <p:spTgt spid="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73" dur="500"/>
                                        <p:tgtEl>
                                          <p:spTgt spid="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78" dur="500"/>
                                        <p:tgtEl>
                                          <p:spTgt spid="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81" dur="500"/>
                                        <p:tgtEl>
                                          <p:spTgt spid="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Or</a:t>
            </a: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der </a:t>
            </a: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the </a:t>
            </a: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Fol</a:t>
            </a: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lo</a:t>
            </a: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wi</a:t>
            </a: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ng </a:t>
            </a: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Ty</a:t>
            </a: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pes </a:t>
            </a: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of </a:t>
            </a: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Ele</a:t>
            </a: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ctr</a:t>
            </a: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om</a:t>
            </a: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agn</a:t>
            </a: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etic </a:t>
            </a: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Ra</a:t>
            </a: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dia</a:t>
            </a: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tio</a:t>
            </a: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n:</a:t>
            </a:r>
            <a:br/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Mi</a:t>
            </a: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cro</a:t>
            </a: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wa</a:t>
            </a: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ves</a:t>
            </a: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, </a:t>
            </a: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Ga</a:t>
            </a: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m</a:t>
            </a: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ma </a:t>
            </a: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Ra</a:t>
            </a: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ys, </a:t>
            </a: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Gr</a:t>
            </a: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een </a:t>
            </a: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Lig</a:t>
            </a: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ht, </a:t>
            </a: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Re</a:t>
            </a: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d </a:t>
            </a: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Lig</a:t>
            </a: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ht, </a:t>
            </a: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Ult</a:t>
            </a: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rav</a:t>
            </a: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iol</a:t>
            </a: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et </a:t>
            </a: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Lig</a:t>
            </a: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ht</a:t>
            </a:r>
            <a:endParaRPr b="0" lang="en-US" sz="32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101" name="TextShape 2"/>
          <p:cNvSpPr txBox="1"/>
          <p:nvPr/>
        </p:nvSpPr>
        <p:spPr>
          <a:xfrm>
            <a:off x="609480" y="220968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>
            <a:normAutofit/>
          </a:bodyPr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By wavelength (short to long).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By frequency (low to high).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By energy (least to most). 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Order the Following Types of Electromagnetic Radiation:</a:t>
            </a:r>
            <a:br/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Microwaves, Gamma Rays, Green Light, Red Light, Ultraviolet Light, Continued</a:t>
            </a:r>
            <a:endParaRPr b="0" lang="en-US" sz="32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103" name="TextShape 2"/>
          <p:cNvSpPr txBox="1"/>
          <p:nvPr/>
        </p:nvSpPr>
        <p:spPr>
          <a:xfrm>
            <a:off x="609480" y="220968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>
            <a:normAutofit/>
          </a:bodyPr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By wavelength (short to long).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598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ff0000"/>
                </a:solidFill>
                <a:latin typeface="Times New Roman"/>
              </a:rPr>
              <a:t>	</a:t>
            </a:r>
            <a:r>
              <a:rPr b="0" lang="en-US" sz="2400" spc="-1" strike="noStrike">
                <a:solidFill>
                  <a:srgbClr val="ff0000"/>
                </a:solidFill>
                <a:latin typeface="Times New Roman"/>
              </a:rPr>
              <a:t>Gamma &lt; UV &lt; green &lt; red &lt; microwaves.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43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By frequency (low to high).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598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ff0000"/>
                </a:solidFill>
                <a:latin typeface="Times New Roman"/>
              </a:rPr>
              <a:t>	</a:t>
            </a:r>
            <a:r>
              <a:rPr b="0" lang="en-US" sz="2400" spc="-1" strike="noStrike">
                <a:solidFill>
                  <a:srgbClr val="ff0000"/>
                </a:solidFill>
                <a:latin typeface="Times New Roman"/>
              </a:rPr>
              <a:t>Microwaves &lt; red &lt; green &lt; UV &lt; gamma.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43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By energy (least to most).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598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ff0000"/>
                </a:solidFill>
                <a:latin typeface="Times New Roman"/>
              </a:rPr>
              <a:t>	</a:t>
            </a:r>
            <a:r>
              <a:rPr b="0" lang="en-US" sz="2400" spc="-1" strike="noStrike">
                <a:solidFill>
                  <a:srgbClr val="ff0000"/>
                </a:solidFill>
                <a:latin typeface="Times New Roman"/>
              </a:rPr>
              <a:t>Microwaves &lt; red &lt; green &lt; UV &lt; gamma.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extShape 1"/>
          <p:cNvSpPr txBox="1"/>
          <p:nvPr/>
        </p:nvSpPr>
        <p:spPr>
          <a:xfrm>
            <a:off x="685800" y="30456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Light’s </a:t>
            </a: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Relationshi</a:t>
            </a: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p to Matter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105" name="TextShape 2"/>
          <p:cNvSpPr txBox="1"/>
          <p:nvPr/>
        </p:nvSpPr>
        <p:spPr>
          <a:xfrm>
            <a:off x="304920" y="1523520"/>
            <a:ext cx="5943600" cy="43434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Atoms can acquire extra energy, but they must eventually release it.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When atoms emit energy, it usually is released in the form of light.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However, atoms don’t emit all colors, only very specific wavelengths.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In fact, the spectrum of wavelengths can be used to identify the element.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106" name="" descr=""/>
          <p:cNvPicPr/>
          <p:nvPr/>
        </p:nvPicPr>
        <p:blipFill>
          <a:blip r:embed="rId1"/>
          <a:stretch/>
        </p:blipFill>
        <p:spPr>
          <a:xfrm>
            <a:off x="6629400" y="3200400"/>
            <a:ext cx="1944720" cy="3048120"/>
          </a:xfrm>
          <a:prstGeom prst="rect">
            <a:avLst/>
          </a:prstGeom>
          <a:ln>
            <a:noFill/>
          </a:ln>
        </p:spPr>
      </p:pic>
      <p:pic>
        <p:nvPicPr>
          <p:cNvPr id="107" name="" descr=""/>
          <p:cNvPicPr/>
          <p:nvPr/>
        </p:nvPicPr>
        <p:blipFill>
          <a:blip r:embed="rId2"/>
          <a:stretch/>
        </p:blipFill>
        <p:spPr>
          <a:xfrm>
            <a:off x="6400800" y="1295280"/>
            <a:ext cx="2295360" cy="1717920"/>
          </a:xfrm>
          <a:prstGeom prst="rect">
            <a:avLst/>
          </a:prstGeom>
          <a:ln>
            <a:noFill/>
          </a:ln>
        </p:spPr>
      </p:pic>
    </p:spTree>
  </p:cSld>
  <p:transition>
    <p:fade thruBlk="true"/>
  </p:transition>
  <p:timing>
    <p:tnLst>
      <p:par>
        <p:cTn id="282" dur="indefinite" restart="never" nodeType="tmRoot">
          <p:childTnLst>
            <p:seq>
              <p:cTn id="283" dur="indefinite" nodeType="mainSeq">
                <p:childTnLst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88" dur="500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nodeType="withEffect" fill="hold" presetClass="entr" presetID="2" presetSubtype="3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9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9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3" nodeType="withEffect" fill="hold" presetClass="entr" presetID="2" presetSubtype="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9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9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301" dur="500"/>
                                        <p:tgtEl>
                                          <p:spTgt spid="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306" dur="500"/>
                                        <p:tgtEl>
                                          <p:spTgt spid="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309" dur="500"/>
                                        <p:tgtEl>
                                          <p:spTgt spid="1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Shape 1"/>
          <p:cNvSpPr txBox="1"/>
          <p:nvPr/>
        </p:nvSpPr>
        <p:spPr>
          <a:xfrm>
            <a:off x="685800" y="30456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Blimps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49" name="TextShape 2"/>
          <p:cNvSpPr txBox="1"/>
          <p:nvPr/>
        </p:nvSpPr>
        <p:spPr>
          <a:xfrm>
            <a:off x="457200" y="1371240"/>
            <a:ext cx="8229600" cy="48006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Blimps float because they are filled with a gas that is less dense than the surrounding air.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Early blimps used the gas </a:t>
            </a:r>
            <a:r>
              <a:rPr b="1" lang="en-US" sz="2800" spc="-1" strike="noStrike">
                <a:solidFill>
                  <a:srgbClr val="000000"/>
                </a:solidFill>
                <a:latin typeface="Times New Roman"/>
              </a:rPr>
              <a:t>hydrogen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, however, hydrogen’s flammability lead to the Hindenburg disaster.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Blimps now use helium gas, which is not flammable. In fact, it doesn’t undergo any chemical reactions.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This chapter investigates models of the atom we use to explain the differences in the properties of the elements.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7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2" dur="500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7" dur="500"/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2" dur="500"/>
                                        <p:tgtEl>
                                          <p:spTgt spid="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Shape 1"/>
          <p:cNvSpPr txBox="1"/>
          <p:nvPr/>
        </p:nvSpPr>
        <p:spPr>
          <a:xfrm>
            <a:off x="685800" y="45684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Emission Spectrum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pic>
        <p:nvPicPr>
          <p:cNvPr id="109" name="" descr=""/>
          <p:cNvPicPr/>
          <p:nvPr/>
        </p:nvPicPr>
        <p:blipFill>
          <a:blip r:embed="rId1"/>
          <a:stretch/>
        </p:blipFill>
        <p:spPr>
          <a:xfrm>
            <a:off x="1295280" y="1600200"/>
            <a:ext cx="6491520" cy="4419720"/>
          </a:xfrm>
          <a:prstGeom prst="rect">
            <a:avLst/>
          </a:prstGeom>
          <a:ln>
            <a:noFill/>
          </a:ln>
        </p:spPr>
      </p:pic>
    </p:spTree>
  </p:cSld>
  <p:transition>
    <p:fade thruBlk="true"/>
  </p:transition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Spectra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pic>
        <p:nvPicPr>
          <p:cNvPr id="111" name="" descr=""/>
          <p:cNvPicPr/>
          <p:nvPr/>
        </p:nvPicPr>
        <p:blipFill>
          <a:blip r:embed="rId1"/>
          <a:stretch/>
        </p:blipFill>
        <p:spPr>
          <a:xfrm>
            <a:off x="1847880" y="1584360"/>
            <a:ext cx="5315040" cy="45752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" name="Group 1"/>
          <p:cNvGrpSpPr/>
          <p:nvPr/>
        </p:nvGrpSpPr>
        <p:grpSpPr>
          <a:xfrm>
            <a:off x="914400" y="4419720"/>
            <a:ext cx="7558560" cy="1049760"/>
            <a:chOff x="914400" y="4419720"/>
            <a:chExt cx="7558560" cy="1049760"/>
          </a:xfrm>
        </p:grpSpPr>
        <p:sp>
          <p:nvSpPr>
            <p:cNvPr id="113" name="CustomShape 2"/>
            <p:cNvSpPr/>
            <p:nvPr/>
          </p:nvSpPr>
          <p:spPr>
            <a:xfrm>
              <a:off x="914400" y="4419720"/>
              <a:ext cx="1523880" cy="457200"/>
            </a:xfrm>
            <a:prstGeom prst="rect">
              <a:avLst/>
            </a:prstGeom>
            <a:solidFill>
              <a:srgbClr val="fc0128"/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14" name="CustomShape 3"/>
            <p:cNvSpPr/>
            <p:nvPr/>
          </p:nvSpPr>
          <p:spPr>
            <a:xfrm>
              <a:off x="2438280" y="4419720"/>
              <a:ext cx="609840" cy="457200"/>
            </a:xfrm>
            <a:prstGeom prst="rect">
              <a:avLst/>
            </a:prstGeom>
            <a:solidFill>
              <a:srgbClr val="ff5008"/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15" name="CustomShape 4"/>
            <p:cNvSpPr/>
            <p:nvPr/>
          </p:nvSpPr>
          <p:spPr>
            <a:xfrm>
              <a:off x="3048120" y="4419720"/>
              <a:ext cx="1218960" cy="457200"/>
            </a:xfrm>
            <a:prstGeom prst="rect">
              <a:avLst/>
            </a:prstGeom>
            <a:solidFill>
              <a:srgbClr val="eaec5e"/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16" name="CustomShape 5"/>
            <p:cNvSpPr/>
            <p:nvPr/>
          </p:nvSpPr>
          <p:spPr>
            <a:xfrm>
              <a:off x="4267080" y="4419720"/>
              <a:ext cx="1524240" cy="457200"/>
            </a:xfrm>
            <a:prstGeom prst="rect">
              <a:avLst/>
            </a:prstGeom>
            <a:solidFill>
              <a:srgbClr val="0066ff"/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17" name="CustomShape 6"/>
            <p:cNvSpPr/>
            <p:nvPr/>
          </p:nvSpPr>
          <p:spPr>
            <a:xfrm>
              <a:off x="5791320" y="4419720"/>
              <a:ext cx="1523880" cy="457200"/>
            </a:xfrm>
            <a:prstGeom prst="rect">
              <a:avLst/>
            </a:prstGeom>
            <a:solidFill>
              <a:srgbClr val="ff9933"/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18" name="CustomShape 7"/>
            <p:cNvSpPr/>
            <p:nvPr/>
          </p:nvSpPr>
          <p:spPr>
            <a:xfrm>
              <a:off x="7315200" y="4419720"/>
              <a:ext cx="838080" cy="457200"/>
            </a:xfrm>
            <a:prstGeom prst="rect">
              <a:avLst/>
            </a:prstGeom>
            <a:solidFill>
              <a:srgbClr val="8901f3"/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19" name="Line 8"/>
            <p:cNvSpPr/>
            <p:nvPr/>
          </p:nvSpPr>
          <p:spPr>
            <a:xfrm>
              <a:off x="2133720" y="4419720"/>
              <a:ext cx="0" cy="457200"/>
            </a:xfrm>
            <a:prstGeom prst="line">
              <a:avLst/>
            </a:prstGeom>
            <a:ln w="7632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20" name="Line 9"/>
            <p:cNvSpPr/>
            <p:nvPr/>
          </p:nvSpPr>
          <p:spPr>
            <a:xfrm>
              <a:off x="5562720" y="4419720"/>
              <a:ext cx="0" cy="457200"/>
            </a:xfrm>
            <a:prstGeom prst="line">
              <a:avLst/>
            </a:prstGeom>
            <a:ln w="507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21" name="Line 10"/>
            <p:cNvSpPr/>
            <p:nvPr/>
          </p:nvSpPr>
          <p:spPr>
            <a:xfrm>
              <a:off x="7086600" y="4419720"/>
              <a:ext cx="0" cy="457200"/>
            </a:xfrm>
            <a:prstGeom prst="line">
              <a:avLst/>
            </a:prstGeom>
            <a:ln w="507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22" name="Line 11"/>
            <p:cNvSpPr/>
            <p:nvPr/>
          </p:nvSpPr>
          <p:spPr>
            <a:xfrm>
              <a:off x="8001000" y="4419720"/>
              <a:ext cx="0" cy="457200"/>
            </a:xfrm>
            <a:prstGeom prst="line">
              <a:avLst/>
            </a:prstGeom>
            <a:ln w="507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23" name="CustomShape 12"/>
            <p:cNvSpPr/>
            <p:nvPr/>
          </p:nvSpPr>
          <p:spPr>
            <a:xfrm>
              <a:off x="1662120" y="5014800"/>
              <a:ext cx="6810840" cy="45468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9900"/>
                  </a:solidFill>
                  <a:latin typeface="Times New Roman"/>
                </a:rPr>
                <a:t>65</a:t>
              </a:r>
              <a:r>
                <a:rPr b="0" lang="en-US" sz="2400" spc="-1" strike="noStrike">
                  <a:solidFill>
                    <a:srgbClr val="009900"/>
                  </a:solidFill>
                  <a:latin typeface="Times New Roman"/>
                </a:rPr>
                <a:t>6.3 </a:t>
              </a:r>
              <a:r>
                <a:rPr b="0" lang="en-US" sz="2400" spc="-1" strike="noStrike">
                  <a:solidFill>
                    <a:srgbClr val="009900"/>
                  </a:solidFill>
                  <a:latin typeface="Times New Roman"/>
                </a:rPr>
                <a:t>      </a:t>
              </a:r>
              <a:r>
                <a:rPr b="0" lang="en-US" sz="2400" spc="-1" strike="noStrike">
                  <a:solidFill>
                    <a:srgbClr val="009900"/>
                  </a:solidFill>
                  <a:latin typeface="Times New Roman"/>
                </a:rPr>
                <a:t>      </a:t>
              </a:r>
              <a:r>
                <a:rPr b="0" lang="en-US" sz="2400" spc="-1" strike="noStrike">
                  <a:solidFill>
                    <a:srgbClr val="009900"/>
                  </a:solidFill>
                  <a:latin typeface="Times New Roman"/>
                </a:rPr>
                <a:t>      </a:t>
              </a:r>
              <a:r>
                <a:rPr b="0" lang="en-US" sz="2400" spc="-1" strike="noStrike">
                  <a:solidFill>
                    <a:srgbClr val="009900"/>
                  </a:solidFill>
                  <a:latin typeface="Times New Roman"/>
                </a:rPr>
                <a:t>      </a:t>
              </a:r>
              <a:r>
                <a:rPr b="0" lang="en-US" sz="2400" spc="-1" strike="noStrike">
                  <a:solidFill>
                    <a:srgbClr val="009900"/>
                  </a:solidFill>
                  <a:latin typeface="Times New Roman"/>
                </a:rPr>
                <a:t>      </a:t>
              </a:r>
              <a:r>
                <a:rPr b="0" lang="en-US" sz="2400" spc="-1" strike="noStrike">
                  <a:solidFill>
                    <a:srgbClr val="009900"/>
                  </a:solidFill>
                  <a:latin typeface="Times New Roman"/>
                </a:rPr>
                <a:t>      </a:t>
              </a:r>
              <a:r>
                <a:rPr b="0" lang="en-US" sz="2400" spc="-1" strike="noStrike">
                  <a:solidFill>
                    <a:srgbClr val="009900"/>
                  </a:solidFill>
                  <a:latin typeface="Times New Roman"/>
                </a:rPr>
                <a:t>48</a:t>
              </a:r>
              <a:r>
                <a:rPr b="0" lang="en-US" sz="2400" spc="-1" strike="noStrike">
                  <a:solidFill>
                    <a:srgbClr val="009900"/>
                  </a:solidFill>
                  <a:latin typeface="Times New Roman"/>
                </a:rPr>
                <a:t>6.1 </a:t>
              </a:r>
              <a:r>
                <a:rPr b="0" lang="en-US" sz="2400" spc="-1" strike="noStrike">
                  <a:solidFill>
                    <a:srgbClr val="009900"/>
                  </a:solidFill>
                  <a:latin typeface="Times New Roman"/>
                </a:rPr>
                <a:t>      </a:t>
              </a:r>
              <a:r>
                <a:rPr b="0" lang="en-US" sz="2400" spc="-1" strike="noStrike">
                  <a:solidFill>
                    <a:srgbClr val="009900"/>
                  </a:solidFill>
                  <a:latin typeface="Times New Roman"/>
                </a:rPr>
                <a:t>    </a:t>
              </a:r>
              <a:r>
                <a:rPr b="0" lang="en-US" sz="2400" spc="-1" strike="noStrike">
                  <a:solidFill>
                    <a:srgbClr val="009900"/>
                  </a:solidFill>
                  <a:latin typeface="Times New Roman"/>
                </a:rPr>
                <a:t>43</a:t>
              </a:r>
              <a:r>
                <a:rPr b="0" lang="en-US" sz="2400" spc="-1" strike="noStrike">
                  <a:solidFill>
                    <a:srgbClr val="009900"/>
                  </a:solidFill>
                  <a:latin typeface="Times New Roman"/>
                </a:rPr>
                <a:t>4.1 </a:t>
              </a:r>
              <a:r>
                <a:rPr b="0" lang="en-US" sz="2400" spc="-1" strike="noStrike">
                  <a:solidFill>
                    <a:srgbClr val="009900"/>
                  </a:solidFill>
                  <a:latin typeface="Times New Roman"/>
                </a:rPr>
                <a:t>  </a:t>
              </a:r>
              <a:r>
                <a:rPr b="0" lang="en-US" sz="2400" spc="-1" strike="noStrike">
                  <a:solidFill>
                    <a:srgbClr val="009900"/>
                  </a:solidFill>
                  <a:latin typeface="Times New Roman"/>
                </a:rPr>
                <a:t>41</a:t>
              </a:r>
              <a:r>
                <a:rPr b="0" lang="en-US" sz="2400" spc="-1" strike="noStrike">
                  <a:solidFill>
                    <a:srgbClr val="009900"/>
                  </a:solidFill>
                  <a:latin typeface="Times New Roman"/>
                </a:rPr>
                <a:t>0.2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</p:grpSp>
      <p:sp>
        <p:nvSpPr>
          <p:cNvPr id="124" name="CustomShape 13"/>
          <p:cNvSpPr/>
          <p:nvPr/>
        </p:nvSpPr>
        <p:spPr>
          <a:xfrm>
            <a:off x="3411720" y="3795840"/>
            <a:ext cx="2750760" cy="45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360" rIns="90360" tIns="44280" bIns="4428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Absorption 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spectrum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grpSp>
        <p:nvGrpSpPr>
          <p:cNvPr id="125" name="Group 14"/>
          <p:cNvGrpSpPr/>
          <p:nvPr/>
        </p:nvGrpSpPr>
        <p:grpSpPr>
          <a:xfrm>
            <a:off x="914400" y="5486400"/>
            <a:ext cx="7238880" cy="973800"/>
            <a:chOff x="914400" y="5486400"/>
            <a:chExt cx="7238880" cy="973800"/>
          </a:xfrm>
        </p:grpSpPr>
        <p:sp>
          <p:nvSpPr>
            <p:cNvPr id="126" name="CustomShape 15"/>
            <p:cNvSpPr/>
            <p:nvPr/>
          </p:nvSpPr>
          <p:spPr>
            <a:xfrm>
              <a:off x="914400" y="5486400"/>
              <a:ext cx="1523880" cy="457200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27" name="CustomShape 16"/>
            <p:cNvSpPr/>
            <p:nvPr/>
          </p:nvSpPr>
          <p:spPr>
            <a:xfrm>
              <a:off x="2438280" y="5486400"/>
              <a:ext cx="609840" cy="457200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28" name="CustomShape 17"/>
            <p:cNvSpPr/>
            <p:nvPr/>
          </p:nvSpPr>
          <p:spPr>
            <a:xfrm>
              <a:off x="3048120" y="5486400"/>
              <a:ext cx="1218960" cy="457200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29" name="CustomShape 18"/>
            <p:cNvSpPr/>
            <p:nvPr/>
          </p:nvSpPr>
          <p:spPr>
            <a:xfrm>
              <a:off x="4267080" y="5486400"/>
              <a:ext cx="1524240" cy="457200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30" name="CustomShape 19"/>
            <p:cNvSpPr/>
            <p:nvPr/>
          </p:nvSpPr>
          <p:spPr>
            <a:xfrm>
              <a:off x="5791320" y="5486400"/>
              <a:ext cx="1523880" cy="457200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31" name="CustomShape 20"/>
            <p:cNvSpPr/>
            <p:nvPr/>
          </p:nvSpPr>
          <p:spPr>
            <a:xfrm>
              <a:off x="7315200" y="5486400"/>
              <a:ext cx="838080" cy="457200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32" name="Line 21"/>
            <p:cNvSpPr/>
            <p:nvPr/>
          </p:nvSpPr>
          <p:spPr>
            <a:xfrm>
              <a:off x="2133720" y="5486400"/>
              <a:ext cx="0" cy="457200"/>
            </a:xfrm>
            <a:prstGeom prst="line">
              <a:avLst/>
            </a:prstGeom>
            <a:ln w="76320">
              <a:solidFill>
                <a:srgbClr val="fc0128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33" name="Line 22"/>
            <p:cNvSpPr/>
            <p:nvPr/>
          </p:nvSpPr>
          <p:spPr>
            <a:xfrm>
              <a:off x="5562720" y="5486400"/>
              <a:ext cx="0" cy="457200"/>
            </a:xfrm>
            <a:prstGeom prst="line">
              <a:avLst/>
            </a:prstGeom>
            <a:ln w="50760">
              <a:solidFill>
                <a:srgbClr val="12b477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34" name="Line 23"/>
            <p:cNvSpPr/>
            <p:nvPr/>
          </p:nvSpPr>
          <p:spPr>
            <a:xfrm>
              <a:off x="7086600" y="5486400"/>
              <a:ext cx="0" cy="457200"/>
            </a:xfrm>
            <a:prstGeom prst="line">
              <a:avLst/>
            </a:prstGeom>
            <a:ln w="50760">
              <a:solidFill>
                <a:srgbClr val="591edb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35" name="Line 24"/>
            <p:cNvSpPr/>
            <p:nvPr/>
          </p:nvSpPr>
          <p:spPr>
            <a:xfrm>
              <a:off x="8001000" y="5486400"/>
              <a:ext cx="0" cy="457200"/>
            </a:xfrm>
            <a:prstGeom prst="line">
              <a:avLst/>
            </a:prstGeom>
            <a:ln w="50760">
              <a:solidFill>
                <a:srgbClr val="8901f3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36" name="CustomShape 25"/>
            <p:cNvSpPr/>
            <p:nvPr/>
          </p:nvSpPr>
          <p:spPr>
            <a:xfrm>
              <a:off x="3529800" y="6005520"/>
              <a:ext cx="2514600" cy="45468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Em</a:t>
              </a: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issi</a:t>
              </a: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on </a:t>
              </a: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spe</a:t>
              </a: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ctr</a:t>
              </a: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um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</p:grpSp>
      <p:sp>
        <p:nvSpPr>
          <p:cNvPr id="137" name="CustomShape 26"/>
          <p:cNvSpPr/>
          <p:nvPr/>
        </p:nvSpPr>
        <p:spPr>
          <a:xfrm>
            <a:off x="513720" y="2867040"/>
            <a:ext cx="3613320" cy="576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360" rIns="90360" tIns="44280" bIns="4428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Absorption 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spectrum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grpSp>
        <p:nvGrpSpPr>
          <p:cNvPr id="138" name="Group 27"/>
          <p:cNvGrpSpPr/>
          <p:nvPr/>
        </p:nvGrpSpPr>
        <p:grpSpPr>
          <a:xfrm>
            <a:off x="457200" y="1371600"/>
            <a:ext cx="1600200" cy="990720"/>
            <a:chOff x="457200" y="1371600"/>
            <a:chExt cx="1600200" cy="990720"/>
          </a:xfrm>
        </p:grpSpPr>
        <p:sp>
          <p:nvSpPr>
            <p:cNvPr id="139" name="CustomShape 28"/>
            <p:cNvSpPr/>
            <p:nvPr/>
          </p:nvSpPr>
          <p:spPr>
            <a:xfrm>
              <a:off x="457200" y="1371600"/>
              <a:ext cx="1600200" cy="990720"/>
            </a:xfrm>
            <a:custGeom>
              <a:avLst/>
              <a:gdLst/>
              <a:ahLst/>
              <a:rect l="0" t="0" r="r" b="b"/>
              <a:pathLst>
                <a:path w="4447" h="2754">
                  <a:moveTo>
                    <a:pt x="0" y="1376"/>
                  </a:moveTo>
                  <a:lnTo>
                    <a:pt x="545" y="1578"/>
                  </a:lnTo>
                  <a:lnTo>
                    <a:pt x="161" y="1892"/>
                  </a:lnTo>
                  <a:lnTo>
                    <a:pt x="790" y="1952"/>
                  </a:lnTo>
                  <a:lnTo>
                    <a:pt x="651" y="2349"/>
                  </a:lnTo>
                  <a:lnTo>
                    <a:pt x="1267" y="2253"/>
                  </a:lnTo>
                  <a:lnTo>
                    <a:pt x="1354" y="2643"/>
                  </a:lnTo>
                  <a:lnTo>
                    <a:pt x="1867" y="2411"/>
                  </a:lnTo>
                  <a:lnTo>
                    <a:pt x="2223" y="2753"/>
                  </a:lnTo>
                  <a:lnTo>
                    <a:pt x="2548" y="2414"/>
                  </a:lnTo>
                  <a:lnTo>
                    <a:pt x="3055" y="2652"/>
                  </a:lnTo>
                  <a:lnTo>
                    <a:pt x="3153" y="2263"/>
                  </a:lnTo>
                  <a:lnTo>
                    <a:pt x="3794" y="2349"/>
                  </a:lnTo>
                  <a:lnTo>
                    <a:pt x="3639" y="1968"/>
                  </a:lnTo>
                  <a:lnTo>
                    <a:pt x="4269" y="1914"/>
                  </a:lnTo>
                  <a:lnTo>
                    <a:pt x="3894" y="1596"/>
                  </a:lnTo>
                  <a:lnTo>
                    <a:pt x="4446" y="1376"/>
                  </a:lnTo>
                  <a:lnTo>
                    <a:pt x="3900" y="1174"/>
                  </a:lnTo>
                  <a:lnTo>
                    <a:pt x="4284" y="860"/>
                  </a:lnTo>
                  <a:lnTo>
                    <a:pt x="3655" y="800"/>
                  </a:lnTo>
                  <a:lnTo>
                    <a:pt x="3794" y="403"/>
                  </a:lnTo>
                  <a:lnTo>
                    <a:pt x="3178" y="499"/>
                  </a:lnTo>
                  <a:lnTo>
                    <a:pt x="3091" y="109"/>
                  </a:lnTo>
                  <a:lnTo>
                    <a:pt x="2578" y="341"/>
                  </a:lnTo>
                  <a:lnTo>
                    <a:pt x="2223" y="0"/>
                  </a:lnTo>
                  <a:lnTo>
                    <a:pt x="1897" y="338"/>
                  </a:lnTo>
                  <a:lnTo>
                    <a:pt x="1390" y="100"/>
                  </a:lnTo>
                  <a:lnTo>
                    <a:pt x="1292" y="489"/>
                  </a:lnTo>
                  <a:lnTo>
                    <a:pt x="651" y="403"/>
                  </a:lnTo>
                  <a:lnTo>
                    <a:pt x="806" y="784"/>
                  </a:lnTo>
                  <a:lnTo>
                    <a:pt x="176" y="838"/>
                  </a:lnTo>
                  <a:lnTo>
                    <a:pt x="551" y="1156"/>
                  </a:lnTo>
                  <a:lnTo>
                    <a:pt x="0" y="1376"/>
                  </a:lnTo>
                </a:path>
              </a:pathLst>
            </a:custGeom>
            <a:gradFill rotWithShape="0">
              <a:gsLst>
                <a:gs pos="0">
                  <a:srgbClr val="eaec5e"/>
                </a:gs>
                <a:gs pos="100000">
                  <a:srgbClr val="ffffff"/>
                </a:gs>
              </a:gsLst>
              <a:path path="rect"/>
            </a:gra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graphicFrame>
          <p:nvGraphicFramePr>
            <p:cNvPr id="140" name="Object 29"/>
            <p:cNvGraphicFramePr/>
            <p:nvPr/>
          </p:nvGraphicFramePr>
          <p:xfrm>
            <a:off x="1025640" y="1611360"/>
            <a:ext cx="422280" cy="603360"/>
          </p:xfrm>
          <a:graphic>
            <a:graphicData uri="http://schemas.openxmlformats.org/presentationml/2006/ole">
              <p:oleObj r:id="rId1" spid="">
                <p:embed/>
                <p:pic>
                  <p:nvPicPr>
                    <p:cNvPr id="141" name="Object 30" descr=""/>
                    <p:cNvPicPr/>
                    <p:nvPr/>
                  </p:nvPicPr>
                  <p:blipFill>
                    <a:blip r:embed="rId2"/>
                    <a:stretch/>
                  </p:blipFill>
                  <p:spPr>
                    <a:xfrm>
                      <a:off x="1025640" y="1611360"/>
                      <a:ext cx="422280" cy="603360"/>
                    </a:xfrm>
                    <a:prstGeom prst="rect">
                      <a:avLst/>
                    </a:prstGeom>
                    <a:ln>
                      <a:noFill/>
                    </a:ln>
                  </p:spPr>
                </p:pic>
              </p:oleObj>
            </a:graphicData>
          </a:graphic>
        </p:graphicFrame>
      </p:grpSp>
      <p:grpSp>
        <p:nvGrpSpPr>
          <p:cNvPr id="142" name="Group 30"/>
          <p:cNvGrpSpPr/>
          <p:nvPr/>
        </p:nvGrpSpPr>
        <p:grpSpPr>
          <a:xfrm>
            <a:off x="3511440" y="996840"/>
            <a:ext cx="673200" cy="1663920"/>
            <a:chOff x="3511440" y="996840"/>
            <a:chExt cx="673200" cy="1663920"/>
          </a:xfrm>
        </p:grpSpPr>
        <p:sp>
          <p:nvSpPr>
            <p:cNvPr id="143" name="CustomShape 31"/>
            <p:cNvSpPr/>
            <p:nvPr/>
          </p:nvSpPr>
          <p:spPr>
            <a:xfrm>
              <a:off x="3511440" y="996840"/>
              <a:ext cx="673200" cy="1663920"/>
            </a:xfrm>
            <a:custGeom>
              <a:avLst/>
              <a:gdLst/>
              <a:ahLst/>
              <a:rect l="0" t="0" r="r" b="b"/>
              <a:pathLst>
                <a:path w="1872" h="4624">
                  <a:moveTo>
                    <a:pt x="467" y="0"/>
                  </a:moveTo>
                  <a:lnTo>
                    <a:pt x="1871" y="0"/>
                  </a:lnTo>
                  <a:lnTo>
                    <a:pt x="1403" y="4623"/>
                  </a:lnTo>
                  <a:lnTo>
                    <a:pt x="0" y="4623"/>
                  </a:lnTo>
                  <a:lnTo>
                    <a:pt x="467" y="0"/>
                  </a:lnTo>
                </a:path>
              </a:pathLst>
            </a:custGeom>
            <a:solidFill>
              <a:srgbClr val="ffffff"/>
            </a:solidFill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44" name="Line 32"/>
            <p:cNvSpPr/>
            <p:nvPr/>
          </p:nvSpPr>
          <p:spPr>
            <a:xfrm flipH="1">
              <a:off x="3962160" y="1066680"/>
              <a:ext cx="75960" cy="304920"/>
            </a:xfrm>
            <a:prstGeom prst="line">
              <a:avLst/>
            </a:prstGeom>
            <a:ln w="12600">
              <a:solidFill>
                <a:srgbClr val="fc0128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45" name="Line 33"/>
            <p:cNvSpPr/>
            <p:nvPr/>
          </p:nvSpPr>
          <p:spPr>
            <a:xfrm flipH="1">
              <a:off x="3886200" y="1371600"/>
              <a:ext cx="76320" cy="304920"/>
            </a:xfrm>
            <a:prstGeom prst="line">
              <a:avLst/>
            </a:prstGeom>
            <a:ln w="12600">
              <a:solidFill>
                <a:srgbClr val="fafd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46" name="Line 34"/>
            <p:cNvSpPr/>
            <p:nvPr/>
          </p:nvSpPr>
          <p:spPr>
            <a:xfrm flipH="1">
              <a:off x="3809880" y="1676520"/>
              <a:ext cx="76320" cy="304560"/>
            </a:xfrm>
            <a:prstGeom prst="line">
              <a:avLst/>
            </a:prstGeom>
            <a:ln w="12600">
              <a:solidFill>
                <a:srgbClr val="0066ff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47" name="Line 35"/>
            <p:cNvSpPr/>
            <p:nvPr/>
          </p:nvSpPr>
          <p:spPr>
            <a:xfrm flipH="1">
              <a:off x="3733560" y="1981080"/>
              <a:ext cx="75960" cy="304920"/>
            </a:xfrm>
            <a:prstGeom prst="line">
              <a:avLst/>
            </a:prstGeom>
            <a:ln w="12600">
              <a:solidFill>
                <a:srgbClr val="114ffb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48" name="Line 36"/>
            <p:cNvSpPr/>
            <p:nvPr/>
          </p:nvSpPr>
          <p:spPr>
            <a:xfrm flipH="1">
              <a:off x="3657600" y="2286000"/>
              <a:ext cx="76320" cy="304920"/>
            </a:xfrm>
            <a:prstGeom prst="line">
              <a:avLst/>
            </a:prstGeom>
            <a:ln w="12600">
              <a:solidFill>
                <a:srgbClr val="d49fff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149" name="Line 37"/>
          <p:cNvSpPr/>
          <p:nvPr/>
        </p:nvSpPr>
        <p:spPr>
          <a:xfrm>
            <a:off x="2057400" y="1143000"/>
            <a:ext cx="0" cy="609480"/>
          </a:xfrm>
          <a:prstGeom prst="line">
            <a:avLst/>
          </a:prstGeom>
          <a:ln w="7632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50" name="Line 38"/>
          <p:cNvSpPr/>
          <p:nvPr/>
        </p:nvSpPr>
        <p:spPr>
          <a:xfrm>
            <a:off x="2057400" y="1905120"/>
            <a:ext cx="0" cy="533160"/>
          </a:xfrm>
          <a:prstGeom prst="line">
            <a:avLst/>
          </a:prstGeom>
          <a:ln w="7632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51" name="CustomShape 39"/>
          <p:cNvSpPr/>
          <p:nvPr/>
        </p:nvSpPr>
        <p:spPr>
          <a:xfrm>
            <a:off x="2368440" y="1149480"/>
            <a:ext cx="216000" cy="1282680"/>
          </a:xfrm>
          <a:custGeom>
            <a:avLst/>
            <a:gdLst/>
            <a:ahLst/>
            <a:rect l="0" t="0" r="r" b="b"/>
            <a:pathLst>
              <a:path w="602" h="3565">
                <a:moveTo>
                  <a:pt x="242" y="0"/>
                </a:moveTo>
                <a:lnTo>
                  <a:pt x="242" y="0"/>
                </a:lnTo>
                <a:cubicBezTo>
                  <a:pt x="200" y="0"/>
                  <a:pt x="158" y="11"/>
                  <a:pt x="121" y="32"/>
                </a:cubicBezTo>
                <a:cubicBezTo>
                  <a:pt x="84" y="54"/>
                  <a:pt x="54" y="84"/>
                  <a:pt x="32" y="121"/>
                </a:cubicBezTo>
                <a:cubicBezTo>
                  <a:pt x="11" y="158"/>
                  <a:pt x="0" y="200"/>
                  <a:pt x="0" y="242"/>
                </a:cubicBezTo>
                <a:lnTo>
                  <a:pt x="0" y="3321"/>
                </a:lnTo>
                <a:lnTo>
                  <a:pt x="0" y="3322"/>
                </a:lnTo>
                <a:cubicBezTo>
                  <a:pt x="0" y="3364"/>
                  <a:pt x="11" y="3406"/>
                  <a:pt x="32" y="3443"/>
                </a:cubicBezTo>
                <a:cubicBezTo>
                  <a:pt x="54" y="3480"/>
                  <a:pt x="84" y="3510"/>
                  <a:pt x="121" y="3532"/>
                </a:cubicBezTo>
                <a:cubicBezTo>
                  <a:pt x="158" y="3553"/>
                  <a:pt x="200" y="3564"/>
                  <a:pt x="242" y="3564"/>
                </a:cubicBezTo>
                <a:lnTo>
                  <a:pt x="358" y="3564"/>
                </a:lnTo>
                <a:lnTo>
                  <a:pt x="359" y="3564"/>
                </a:lnTo>
                <a:cubicBezTo>
                  <a:pt x="401" y="3564"/>
                  <a:pt x="443" y="3553"/>
                  <a:pt x="480" y="3532"/>
                </a:cubicBezTo>
                <a:cubicBezTo>
                  <a:pt x="517" y="3510"/>
                  <a:pt x="547" y="3480"/>
                  <a:pt x="569" y="3443"/>
                </a:cubicBezTo>
                <a:cubicBezTo>
                  <a:pt x="590" y="3406"/>
                  <a:pt x="601" y="3364"/>
                  <a:pt x="601" y="3322"/>
                </a:cubicBezTo>
                <a:lnTo>
                  <a:pt x="601" y="242"/>
                </a:lnTo>
                <a:lnTo>
                  <a:pt x="601" y="242"/>
                </a:lnTo>
                <a:lnTo>
                  <a:pt x="601" y="242"/>
                </a:lnTo>
                <a:cubicBezTo>
                  <a:pt x="601" y="200"/>
                  <a:pt x="590" y="158"/>
                  <a:pt x="569" y="121"/>
                </a:cubicBezTo>
                <a:cubicBezTo>
                  <a:pt x="547" y="84"/>
                  <a:pt x="517" y="54"/>
                  <a:pt x="480" y="32"/>
                </a:cubicBezTo>
                <a:cubicBezTo>
                  <a:pt x="443" y="11"/>
                  <a:pt x="401" y="0"/>
                  <a:pt x="359" y="0"/>
                </a:cubicBezTo>
                <a:lnTo>
                  <a:pt x="242" y="0"/>
                </a:lnTo>
              </a:path>
            </a:pathLst>
          </a:custGeom>
          <a:gradFill rotWithShape="0">
            <a:gsLst>
              <a:gs pos="0">
                <a:srgbClr val="ffffff"/>
              </a:gs>
              <a:gs pos="100000">
                <a:srgbClr val="c0fef9"/>
              </a:gs>
            </a:gsLst>
            <a:lin ang="0"/>
          </a:gradFill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52" name="CustomShape 40"/>
          <p:cNvSpPr/>
          <p:nvPr/>
        </p:nvSpPr>
        <p:spPr>
          <a:xfrm>
            <a:off x="2825640" y="1454040"/>
            <a:ext cx="520920" cy="520920"/>
          </a:xfrm>
          <a:custGeom>
            <a:avLst/>
            <a:gdLst/>
            <a:ahLst/>
            <a:rect l="0" t="0" r="r" b="b"/>
            <a:pathLst>
              <a:path w="1449" h="1449">
                <a:moveTo>
                  <a:pt x="723" y="0"/>
                </a:moveTo>
                <a:lnTo>
                  <a:pt x="1448" y="1448"/>
                </a:lnTo>
                <a:lnTo>
                  <a:pt x="0" y="1448"/>
                </a:lnTo>
                <a:lnTo>
                  <a:pt x="723" y="0"/>
                </a:lnTo>
              </a:path>
            </a:pathLst>
          </a:custGeom>
          <a:solidFill>
            <a:srgbClr val="ffffff"/>
          </a:solidFill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grpSp>
        <p:nvGrpSpPr>
          <p:cNvPr id="153" name="Group 41"/>
          <p:cNvGrpSpPr/>
          <p:nvPr/>
        </p:nvGrpSpPr>
        <p:grpSpPr>
          <a:xfrm>
            <a:off x="4876920" y="533160"/>
            <a:ext cx="3352680" cy="2910240"/>
            <a:chOff x="4876920" y="533160"/>
            <a:chExt cx="3352680" cy="2910240"/>
          </a:xfrm>
        </p:grpSpPr>
        <p:sp>
          <p:nvSpPr>
            <p:cNvPr id="154" name="Line 42"/>
            <p:cNvSpPr/>
            <p:nvPr/>
          </p:nvSpPr>
          <p:spPr>
            <a:xfrm>
              <a:off x="6324480" y="1143000"/>
              <a:ext cx="0" cy="609480"/>
            </a:xfrm>
            <a:prstGeom prst="line">
              <a:avLst/>
            </a:prstGeom>
            <a:ln w="7632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55" name="Line 43"/>
            <p:cNvSpPr/>
            <p:nvPr/>
          </p:nvSpPr>
          <p:spPr>
            <a:xfrm>
              <a:off x="6324480" y="1905120"/>
              <a:ext cx="0" cy="533160"/>
            </a:xfrm>
            <a:prstGeom prst="line">
              <a:avLst/>
            </a:prstGeom>
            <a:ln w="7632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grpSp>
          <p:nvGrpSpPr>
            <p:cNvPr id="156" name="Group 44"/>
            <p:cNvGrpSpPr/>
            <p:nvPr/>
          </p:nvGrpSpPr>
          <p:grpSpPr>
            <a:xfrm>
              <a:off x="5486400" y="685800"/>
              <a:ext cx="685800" cy="2286000"/>
              <a:chOff x="5486400" y="685800"/>
              <a:chExt cx="685800" cy="2286000"/>
            </a:xfrm>
          </p:grpSpPr>
          <p:sp>
            <p:nvSpPr>
              <p:cNvPr id="157" name="CustomShape 45"/>
              <p:cNvSpPr/>
              <p:nvPr/>
            </p:nvSpPr>
            <p:spPr>
              <a:xfrm>
                <a:off x="5486400" y="685800"/>
                <a:ext cx="685800" cy="2286000"/>
              </a:xfrm>
              <a:custGeom>
                <a:avLst/>
                <a:gdLst/>
                <a:ahLst/>
                <a:rect l="0" t="0" r="r" b="b"/>
                <a:pathLst>
                  <a:path w="1907" h="6352">
                    <a:moveTo>
                      <a:pt x="0" y="3175"/>
                    </a:moveTo>
                    <a:lnTo>
                      <a:pt x="234" y="3641"/>
                    </a:lnTo>
                    <a:lnTo>
                      <a:pt x="69" y="4365"/>
                    </a:lnTo>
                    <a:lnTo>
                      <a:pt x="338" y="4504"/>
                    </a:lnTo>
                    <a:lnTo>
                      <a:pt x="279" y="5420"/>
                    </a:lnTo>
                    <a:lnTo>
                      <a:pt x="543" y="5198"/>
                    </a:lnTo>
                    <a:lnTo>
                      <a:pt x="580" y="6098"/>
                    </a:lnTo>
                    <a:lnTo>
                      <a:pt x="800" y="5562"/>
                    </a:lnTo>
                    <a:lnTo>
                      <a:pt x="953" y="6351"/>
                    </a:lnTo>
                    <a:lnTo>
                      <a:pt x="1092" y="5571"/>
                    </a:lnTo>
                    <a:lnTo>
                      <a:pt x="1310" y="6119"/>
                    </a:lnTo>
                    <a:lnTo>
                      <a:pt x="1351" y="5222"/>
                    </a:lnTo>
                    <a:lnTo>
                      <a:pt x="1626" y="5420"/>
                    </a:lnTo>
                    <a:lnTo>
                      <a:pt x="1560" y="4540"/>
                    </a:lnTo>
                    <a:lnTo>
                      <a:pt x="1830" y="4416"/>
                    </a:lnTo>
                    <a:lnTo>
                      <a:pt x="1669" y="3682"/>
                    </a:lnTo>
                    <a:lnTo>
                      <a:pt x="1906" y="3175"/>
                    </a:lnTo>
                    <a:lnTo>
                      <a:pt x="1671" y="2709"/>
                    </a:lnTo>
                    <a:lnTo>
                      <a:pt x="1836" y="1985"/>
                    </a:lnTo>
                    <a:lnTo>
                      <a:pt x="1567" y="1846"/>
                    </a:lnTo>
                    <a:lnTo>
                      <a:pt x="1626" y="930"/>
                    </a:lnTo>
                    <a:lnTo>
                      <a:pt x="1362" y="1152"/>
                    </a:lnTo>
                    <a:lnTo>
                      <a:pt x="1325" y="252"/>
                    </a:lnTo>
                    <a:lnTo>
                      <a:pt x="1105" y="788"/>
                    </a:lnTo>
                    <a:lnTo>
                      <a:pt x="953" y="0"/>
                    </a:lnTo>
                    <a:lnTo>
                      <a:pt x="813" y="779"/>
                    </a:lnTo>
                    <a:lnTo>
                      <a:pt x="595" y="231"/>
                    </a:lnTo>
                    <a:lnTo>
                      <a:pt x="554" y="1128"/>
                    </a:lnTo>
                    <a:lnTo>
                      <a:pt x="279" y="930"/>
                    </a:lnTo>
                    <a:lnTo>
                      <a:pt x="345" y="1810"/>
                    </a:lnTo>
                    <a:lnTo>
                      <a:pt x="75" y="1934"/>
                    </a:lnTo>
                    <a:lnTo>
                      <a:pt x="236" y="2668"/>
                    </a:lnTo>
                    <a:lnTo>
                      <a:pt x="0" y="3175"/>
                    </a:lnTo>
                  </a:path>
                </a:pathLst>
              </a:custGeom>
              <a:solidFill>
                <a:srgbClr val="fda4b5"/>
              </a:solidFill>
              <a:ln>
                <a:noFill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158" name="CustomShape 46"/>
              <p:cNvSpPr/>
              <p:nvPr/>
            </p:nvSpPr>
            <p:spPr>
              <a:xfrm>
                <a:off x="5721480" y="1149480"/>
                <a:ext cx="215640" cy="1282680"/>
              </a:xfrm>
              <a:custGeom>
                <a:avLst/>
                <a:gdLst/>
                <a:ahLst/>
                <a:rect l="0" t="0" r="r" b="b"/>
                <a:pathLst>
                  <a:path w="601" h="3565">
                    <a:moveTo>
                      <a:pt x="241" y="0"/>
                    </a:moveTo>
                    <a:lnTo>
                      <a:pt x="242" y="0"/>
                    </a:lnTo>
                    <a:cubicBezTo>
                      <a:pt x="199" y="0"/>
                      <a:pt x="158" y="11"/>
                      <a:pt x="121" y="32"/>
                    </a:cubicBezTo>
                    <a:cubicBezTo>
                      <a:pt x="84" y="54"/>
                      <a:pt x="54" y="84"/>
                      <a:pt x="32" y="121"/>
                    </a:cubicBezTo>
                    <a:cubicBezTo>
                      <a:pt x="11" y="158"/>
                      <a:pt x="0" y="199"/>
                      <a:pt x="0" y="242"/>
                    </a:cubicBezTo>
                    <a:lnTo>
                      <a:pt x="0" y="3322"/>
                    </a:lnTo>
                    <a:lnTo>
                      <a:pt x="0" y="3322"/>
                    </a:lnTo>
                    <a:cubicBezTo>
                      <a:pt x="0" y="3365"/>
                      <a:pt x="11" y="3406"/>
                      <a:pt x="32" y="3443"/>
                    </a:cubicBezTo>
                    <a:cubicBezTo>
                      <a:pt x="54" y="3480"/>
                      <a:pt x="84" y="3510"/>
                      <a:pt x="121" y="3532"/>
                    </a:cubicBezTo>
                    <a:cubicBezTo>
                      <a:pt x="158" y="3553"/>
                      <a:pt x="199" y="3564"/>
                      <a:pt x="242" y="3564"/>
                    </a:cubicBezTo>
                    <a:lnTo>
                      <a:pt x="358" y="3564"/>
                    </a:lnTo>
                    <a:lnTo>
                      <a:pt x="358" y="3564"/>
                    </a:lnTo>
                    <a:cubicBezTo>
                      <a:pt x="401" y="3564"/>
                      <a:pt x="442" y="3553"/>
                      <a:pt x="479" y="3532"/>
                    </a:cubicBezTo>
                    <a:cubicBezTo>
                      <a:pt x="516" y="3510"/>
                      <a:pt x="546" y="3480"/>
                      <a:pt x="568" y="3443"/>
                    </a:cubicBezTo>
                    <a:cubicBezTo>
                      <a:pt x="589" y="3406"/>
                      <a:pt x="600" y="3365"/>
                      <a:pt x="600" y="3322"/>
                    </a:cubicBezTo>
                    <a:lnTo>
                      <a:pt x="600" y="241"/>
                    </a:lnTo>
                    <a:lnTo>
                      <a:pt x="600" y="242"/>
                    </a:lnTo>
                    <a:lnTo>
                      <a:pt x="600" y="242"/>
                    </a:lnTo>
                    <a:cubicBezTo>
                      <a:pt x="600" y="199"/>
                      <a:pt x="589" y="158"/>
                      <a:pt x="568" y="121"/>
                    </a:cubicBezTo>
                    <a:cubicBezTo>
                      <a:pt x="546" y="84"/>
                      <a:pt x="516" y="54"/>
                      <a:pt x="479" y="32"/>
                    </a:cubicBezTo>
                    <a:cubicBezTo>
                      <a:pt x="442" y="11"/>
                      <a:pt x="401" y="0"/>
                      <a:pt x="358" y="0"/>
                    </a:cubicBezTo>
                    <a:lnTo>
                      <a:pt x="241" y="0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rgbClr val="fda4b5"/>
                  </a:gs>
                </a:gsLst>
                <a:lin ang="0"/>
              </a:gradFill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</p:grpSp>
        <p:sp>
          <p:nvSpPr>
            <p:cNvPr id="159" name="CustomShape 47"/>
            <p:cNvSpPr/>
            <p:nvPr/>
          </p:nvSpPr>
          <p:spPr>
            <a:xfrm>
              <a:off x="6635880" y="1530360"/>
              <a:ext cx="520560" cy="520560"/>
            </a:xfrm>
            <a:custGeom>
              <a:avLst/>
              <a:gdLst/>
              <a:ahLst/>
              <a:rect l="0" t="0" r="r" b="b"/>
              <a:pathLst>
                <a:path w="1448" h="1448">
                  <a:moveTo>
                    <a:pt x="723" y="0"/>
                  </a:moveTo>
                  <a:lnTo>
                    <a:pt x="1447" y="1447"/>
                  </a:lnTo>
                  <a:lnTo>
                    <a:pt x="0" y="1447"/>
                  </a:lnTo>
                  <a:lnTo>
                    <a:pt x="723" y="0"/>
                  </a:lnTo>
                </a:path>
              </a:pathLst>
            </a:custGeom>
            <a:solidFill>
              <a:srgbClr val="ffffff"/>
            </a:solidFill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60" name="CustomShape 48"/>
            <p:cNvSpPr/>
            <p:nvPr/>
          </p:nvSpPr>
          <p:spPr>
            <a:xfrm>
              <a:off x="7550280" y="920880"/>
              <a:ext cx="672840" cy="1663560"/>
            </a:xfrm>
            <a:custGeom>
              <a:avLst/>
              <a:gdLst/>
              <a:ahLst/>
              <a:rect l="0" t="0" r="r" b="b"/>
              <a:pathLst>
                <a:path w="1870" h="4623">
                  <a:moveTo>
                    <a:pt x="467" y="0"/>
                  </a:moveTo>
                  <a:lnTo>
                    <a:pt x="1869" y="0"/>
                  </a:lnTo>
                  <a:lnTo>
                    <a:pt x="1402" y="4622"/>
                  </a:lnTo>
                  <a:lnTo>
                    <a:pt x="0" y="4622"/>
                  </a:lnTo>
                  <a:lnTo>
                    <a:pt x="467" y="0"/>
                  </a:lnTo>
                </a:path>
              </a:pathLst>
            </a:custGeom>
            <a:solidFill>
              <a:srgbClr val="ffffff"/>
            </a:solidFill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61" name="Line 49"/>
            <p:cNvSpPr/>
            <p:nvPr/>
          </p:nvSpPr>
          <p:spPr>
            <a:xfrm flipV="1">
              <a:off x="5791320" y="533160"/>
              <a:ext cx="0" cy="609480"/>
            </a:xfrm>
            <a:prstGeom prst="line">
              <a:avLst/>
            </a:prstGeom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62" name="Line 50"/>
            <p:cNvSpPr/>
            <p:nvPr/>
          </p:nvSpPr>
          <p:spPr>
            <a:xfrm>
              <a:off x="5791320" y="2438280"/>
              <a:ext cx="0" cy="457200"/>
            </a:xfrm>
            <a:prstGeom prst="line">
              <a:avLst/>
            </a:prstGeom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63" name="Line 51"/>
            <p:cNvSpPr/>
            <p:nvPr/>
          </p:nvSpPr>
          <p:spPr>
            <a:xfrm flipH="1">
              <a:off x="5181480" y="533520"/>
              <a:ext cx="609840" cy="0"/>
            </a:xfrm>
            <a:prstGeom prst="line">
              <a:avLst/>
            </a:prstGeom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64" name="Line 52"/>
            <p:cNvSpPr/>
            <p:nvPr/>
          </p:nvSpPr>
          <p:spPr>
            <a:xfrm flipH="1">
              <a:off x="5181480" y="2895480"/>
              <a:ext cx="609840" cy="0"/>
            </a:xfrm>
            <a:prstGeom prst="line">
              <a:avLst/>
            </a:prstGeom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65" name="Line 53"/>
            <p:cNvSpPr/>
            <p:nvPr/>
          </p:nvSpPr>
          <p:spPr>
            <a:xfrm>
              <a:off x="4876920" y="1676520"/>
              <a:ext cx="533160" cy="0"/>
            </a:xfrm>
            <a:prstGeom prst="line">
              <a:avLst/>
            </a:prstGeom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66" name="Line 54"/>
            <p:cNvSpPr/>
            <p:nvPr/>
          </p:nvSpPr>
          <p:spPr>
            <a:xfrm>
              <a:off x="5029200" y="1752480"/>
              <a:ext cx="304920" cy="0"/>
            </a:xfrm>
            <a:prstGeom prst="line">
              <a:avLst/>
            </a:prstGeom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67" name="Line 55"/>
            <p:cNvSpPr/>
            <p:nvPr/>
          </p:nvSpPr>
          <p:spPr>
            <a:xfrm>
              <a:off x="4876920" y="1828800"/>
              <a:ext cx="533160" cy="0"/>
            </a:xfrm>
            <a:prstGeom prst="line">
              <a:avLst/>
            </a:prstGeom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68" name="Line 56"/>
            <p:cNvSpPr/>
            <p:nvPr/>
          </p:nvSpPr>
          <p:spPr>
            <a:xfrm>
              <a:off x="5029200" y="1905120"/>
              <a:ext cx="304920" cy="0"/>
            </a:xfrm>
            <a:prstGeom prst="line">
              <a:avLst/>
            </a:prstGeom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69" name="Line 57"/>
            <p:cNvSpPr/>
            <p:nvPr/>
          </p:nvSpPr>
          <p:spPr>
            <a:xfrm flipV="1">
              <a:off x="5181480" y="533160"/>
              <a:ext cx="0" cy="1066680"/>
            </a:xfrm>
            <a:prstGeom prst="line">
              <a:avLst/>
            </a:prstGeom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70" name="Line 58"/>
            <p:cNvSpPr/>
            <p:nvPr/>
          </p:nvSpPr>
          <p:spPr>
            <a:xfrm>
              <a:off x="5181480" y="1905120"/>
              <a:ext cx="0" cy="990360"/>
            </a:xfrm>
            <a:prstGeom prst="line">
              <a:avLst/>
            </a:prstGeom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71" name="Line 59"/>
            <p:cNvSpPr/>
            <p:nvPr/>
          </p:nvSpPr>
          <p:spPr>
            <a:xfrm flipH="1">
              <a:off x="7695720" y="990720"/>
              <a:ext cx="381240" cy="1523880"/>
            </a:xfrm>
            <a:prstGeom prst="line">
              <a:avLst/>
            </a:prstGeom>
            <a:ln w="127080">
              <a:solidFill>
                <a:srgbClr val="cecece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72" name="Line 60"/>
            <p:cNvSpPr/>
            <p:nvPr/>
          </p:nvSpPr>
          <p:spPr>
            <a:xfrm flipH="1">
              <a:off x="7848360" y="1752480"/>
              <a:ext cx="152280" cy="0"/>
            </a:xfrm>
            <a:prstGeom prst="line">
              <a:avLst/>
            </a:prstGeom>
            <a:ln w="50760">
              <a:solidFill>
                <a:srgbClr val="0066ff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73" name="Line 61"/>
            <p:cNvSpPr/>
            <p:nvPr/>
          </p:nvSpPr>
          <p:spPr>
            <a:xfrm flipH="1">
              <a:off x="7772040" y="1981080"/>
              <a:ext cx="152280" cy="0"/>
            </a:xfrm>
            <a:prstGeom prst="line">
              <a:avLst/>
            </a:prstGeom>
            <a:ln w="50760">
              <a:solidFill>
                <a:srgbClr val="ff9933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74" name="Line 62"/>
            <p:cNvSpPr/>
            <p:nvPr/>
          </p:nvSpPr>
          <p:spPr>
            <a:xfrm flipH="1">
              <a:off x="7696080" y="2286000"/>
              <a:ext cx="152640" cy="0"/>
            </a:xfrm>
            <a:prstGeom prst="line">
              <a:avLst/>
            </a:prstGeom>
            <a:ln w="50760">
              <a:solidFill>
                <a:srgbClr val="9900ff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75" name="Line 63"/>
            <p:cNvSpPr/>
            <p:nvPr/>
          </p:nvSpPr>
          <p:spPr>
            <a:xfrm flipH="1">
              <a:off x="7924680" y="1295280"/>
              <a:ext cx="152640" cy="0"/>
            </a:xfrm>
            <a:prstGeom prst="line">
              <a:avLst/>
            </a:prstGeom>
            <a:ln w="50760">
              <a:solidFill>
                <a:srgbClr val="ff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76" name="CustomShape 64"/>
            <p:cNvSpPr/>
            <p:nvPr/>
          </p:nvSpPr>
          <p:spPr>
            <a:xfrm>
              <a:off x="4934520" y="2867040"/>
              <a:ext cx="3295080" cy="57636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Emission spectrum</a:t>
              </a: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</p:grpSp>
    </p:spTree>
  </p:cSld>
  <p:transition>
    <p:fade thruBlk="true"/>
  </p:transition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TextShape 1"/>
          <p:cNvSpPr txBox="1"/>
          <p:nvPr/>
        </p:nvSpPr>
        <p:spPr>
          <a:xfrm>
            <a:off x="1904760" y="380520"/>
            <a:ext cx="52578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The Bohr Model of the Atom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178" name="TextShape 2"/>
          <p:cNvSpPr txBox="1"/>
          <p:nvPr/>
        </p:nvSpPr>
        <p:spPr>
          <a:xfrm>
            <a:off x="457200" y="1752480"/>
            <a:ext cx="8515440" cy="444816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342720" indent="-34272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The nuclear model of the atom does not explain how the atom can gain or lose energy.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Neils Bohr developed a model of the atom to explain how the structure of the atom changes when it undergoes energy transitions.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Bohr’s major idea was that the energy of the atom was </a:t>
            </a:r>
            <a:r>
              <a:rPr b="1" lang="en-US" sz="2800" spc="-1" strike="noStrike">
                <a:solidFill>
                  <a:srgbClr val="000000"/>
                </a:solidFill>
                <a:latin typeface="Times New Roman"/>
              </a:rPr>
              <a:t>quantized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, and that the amount of energy in the atom was related to the electron’s position in the atom.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Quantized means that the atom could only have very specific amounts of energy.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310" dur="indefinite" restart="never" nodeType="tmRoot">
          <p:childTnLst>
            <p:seq>
              <p:cTn id="311" dur="indefinite" nodeType="mainSeq">
                <p:childTnLst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316" dur="500"/>
                                        <p:tgtEl>
                                          <p:spTgt spid="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7" fill="hold">
                      <p:stCondLst>
                        <p:cond delay="indefinite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321" dur="500"/>
                                        <p:tgtEl>
                                          <p:spTgt spid="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2" fill="hold">
                      <p:stCondLst>
                        <p:cond delay="indefinite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326" dur="500"/>
                                        <p:tgtEl>
                                          <p:spTgt spid="1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7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329" dur="500"/>
                                        <p:tgtEl>
                                          <p:spTgt spid="1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Picture 15" descr="09_09"/>
          <p:cNvPicPr/>
          <p:nvPr/>
        </p:nvPicPr>
        <p:blipFill>
          <a:blip r:embed="rId1"/>
          <a:srcRect l="0" t="0" r="0" b="3123"/>
          <a:stretch/>
        </p:blipFill>
        <p:spPr>
          <a:xfrm>
            <a:off x="3019320" y="3424320"/>
            <a:ext cx="2990880" cy="3247920"/>
          </a:xfrm>
          <a:prstGeom prst="rect">
            <a:avLst/>
          </a:prstGeom>
          <a:ln>
            <a:noFill/>
          </a:ln>
        </p:spPr>
      </p:pic>
      <p:sp>
        <p:nvSpPr>
          <p:cNvPr id="180" name="TextShape 1"/>
          <p:cNvSpPr txBox="1"/>
          <p:nvPr/>
        </p:nvSpPr>
        <p:spPr>
          <a:xfrm>
            <a:off x="685800" y="30456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The Bohr Model of the Atom:</a:t>
            </a:r>
            <a:br/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Electron Orbits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181" name="TextShape 2"/>
          <p:cNvSpPr txBox="1"/>
          <p:nvPr/>
        </p:nvSpPr>
        <p:spPr>
          <a:xfrm>
            <a:off x="685440" y="1523520"/>
            <a:ext cx="7620120" cy="213372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342720" indent="-34272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In the Bohr model, electrons travel in orbits around the nucleus.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More like shells than planet orbits.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The farther the electron is from the nucleus the more energy it has.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330" dur="indefinite" restart="never" nodeType="tmRoot">
          <p:childTnLst>
            <p:seq>
              <p:cTn id="331" dur="indefinite" nodeType="mainSeq">
                <p:childTnLst>
                  <p:par>
                    <p:cTn id="332" fill="hold">
                      <p:stCondLst>
                        <p:cond delay="indefinite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336" dur="500"/>
                                        <p:tgtEl>
                                          <p:spTgt spid="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7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339" dur="500"/>
                                        <p:tgtEl>
                                          <p:spTgt spid="1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344" dur="500"/>
                                        <p:tgtEl>
                                          <p:spTgt spid="1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5" nodeType="with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47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48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TextShape 1"/>
          <p:cNvSpPr txBox="1"/>
          <p:nvPr/>
        </p:nvSpPr>
        <p:spPr>
          <a:xfrm>
            <a:off x="-360" y="228240"/>
            <a:ext cx="75438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The Bohr Model of the Atom:</a:t>
            </a:r>
            <a:br/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Orbits and Energy, Continued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183" name="TextShape 2"/>
          <p:cNvSpPr txBox="1"/>
          <p:nvPr/>
        </p:nvSpPr>
        <p:spPr>
          <a:xfrm>
            <a:off x="533520" y="1447560"/>
            <a:ext cx="5867280" cy="464796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342720" indent="-34272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Each orbit has a specific amount of energy.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The energy of each orbit is characterized by an integer—the larger the integer, the more energy an electron in that orbit has and the farther it is from the nucleus.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The integer, </a:t>
            </a:r>
            <a:r>
              <a:rPr b="1" lang="en-US" sz="2800" spc="-1" strike="noStrike">
                <a:solidFill>
                  <a:srgbClr val="000000"/>
                </a:solidFill>
                <a:latin typeface="Times New Roman"/>
              </a:rPr>
              <a:t>n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, is called a </a:t>
            </a:r>
            <a:r>
              <a:rPr b="1" lang="en-US" sz="2800" spc="-1" strike="noStrike">
                <a:solidFill>
                  <a:srgbClr val="000000"/>
                </a:solidFill>
                <a:latin typeface="Times New Roman"/>
              </a:rPr>
              <a:t>quantum number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.  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184" name="" descr=""/>
          <p:cNvPicPr/>
          <p:nvPr/>
        </p:nvPicPr>
        <p:blipFill>
          <a:blip r:embed="rId1"/>
          <a:stretch/>
        </p:blipFill>
        <p:spPr>
          <a:xfrm>
            <a:off x="6553080" y="1447920"/>
            <a:ext cx="2316240" cy="4800600"/>
          </a:xfrm>
          <a:prstGeom prst="rect">
            <a:avLst/>
          </a:prstGeom>
          <a:ln>
            <a:noFill/>
          </a:ln>
        </p:spPr>
      </p:pic>
    </p:spTree>
  </p:cSld>
  <p:transition>
    <p:fade thruBlk="true"/>
  </p:transition>
  <p:timing>
    <p:tnLst>
      <p:par>
        <p:cTn id="349" dur="indefinite" restart="never" nodeType="tmRoot">
          <p:childTnLst>
            <p:seq>
              <p:cTn id="350" dur="indefinite" nodeType="mainSeq">
                <p:childTnLst>
                  <p:par>
                    <p:cTn id="351" fill="hold">
                      <p:stCondLst>
                        <p:cond delay="indefinite"/>
                      </p:stCondLst>
                      <p:childTnLst>
                        <p:par>
                          <p:cTn id="352" fill="hold">
                            <p:stCondLst>
                              <p:cond delay="0"/>
                            </p:stCondLst>
                            <p:childTnLst>
                              <p:par>
                                <p:cTn id="353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355" dur="500"/>
                                        <p:tgtEl>
                                          <p:spTgt spid="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nodeType="withEffect" fill="hold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58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59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0" fill="hold">
                      <p:stCondLst>
                        <p:cond delay="indefinite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364" dur="500"/>
                                        <p:tgtEl>
                                          <p:spTgt spid="1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367" dur="500"/>
                                        <p:tgtEl>
                                          <p:spTgt spid="1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TextShape 1"/>
          <p:cNvSpPr txBox="1"/>
          <p:nvPr/>
        </p:nvSpPr>
        <p:spPr>
          <a:xfrm>
            <a:off x="685800" y="30456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The Bohr Model of the Atom:</a:t>
            </a:r>
            <a:br/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Energy Transitions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186" name="TextShape 2"/>
          <p:cNvSpPr txBox="1"/>
          <p:nvPr/>
        </p:nvSpPr>
        <p:spPr>
          <a:xfrm>
            <a:off x="456840" y="1752480"/>
            <a:ext cx="8077320" cy="45720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When the atom gains energy, the electron leaps from a lower energy orbit to one that is further from the nucleus.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However, during that “quantum leap” it doesn’t travel through the space between the orbits, it just disappears from the lower orbit and appears in the higher orbit.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When the electron leaps from a higher energy orbit to one that is closer to the nucleus, energy is emitted from the atom as a photon of light—a </a:t>
            </a:r>
            <a:r>
              <a:rPr b="1" lang="en-US" sz="2800" spc="-1" strike="noStrike">
                <a:solidFill>
                  <a:srgbClr val="000000"/>
                </a:solidFill>
                <a:latin typeface="Times New Roman"/>
              </a:rPr>
              <a:t>quantum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of energy.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368" dur="indefinite" restart="never" nodeType="tmRoot">
          <p:childTnLst>
            <p:seq>
              <p:cTn id="369" dur="indefinite" nodeType="mainSeq">
                <p:childTnLst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374" dur="500"/>
                                        <p:tgtEl>
                                          <p:spTgt spid="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5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377" dur="500"/>
                                        <p:tgtEl>
                                          <p:spTgt spid="1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8" fill="hold">
                      <p:stCondLst>
                        <p:cond delay="indefinite"/>
                      </p:stCondLst>
                      <p:childTnLst>
                        <p:par>
                          <p:cTn id="379" fill="hold">
                            <p:stCondLst>
                              <p:cond delay="0"/>
                            </p:stCondLst>
                            <p:childTnLst>
                              <p:par>
                                <p:cTn id="380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382" dur="500"/>
                                        <p:tgtEl>
                                          <p:spTgt spid="1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TextShape 1"/>
          <p:cNvSpPr txBox="1"/>
          <p:nvPr/>
        </p:nvSpPr>
        <p:spPr>
          <a:xfrm>
            <a:off x="685800" y="22824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The Bohr Model of the Atom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pic>
        <p:nvPicPr>
          <p:cNvPr id="188" name="" descr=""/>
          <p:cNvPicPr/>
          <p:nvPr/>
        </p:nvPicPr>
        <p:blipFill>
          <a:blip r:embed="rId1"/>
          <a:stretch/>
        </p:blipFill>
        <p:spPr>
          <a:xfrm>
            <a:off x="1981080" y="1295280"/>
            <a:ext cx="5410440" cy="4824360"/>
          </a:xfrm>
          <a:prstGeom prst="rect">
            <a:avLst/>
          </a:prstGeom>
          <a:ln>
            <a:noFill/>
          </a:ln>
        </p:spPr>
      </p:pic>
    </p:spTree>
  </p:cSld>
  <p:transition>
    <p:fade thruBlk="true"/>
  </p:transition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TextShape 1"/>
          <p:cNvSpPr txBox="1"/>
          <p:nvPr/>
        </p:nvSpPr>
        <p:spPr>
          <a:xfrm>
            <a:off x="685800" y="22824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The Bohr Model of the Atom:</a:t>
            </a:r>
            <a:br/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Ground and Excited States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190" name="TextShape 2"/>
          <p:cNvSpPr txBox="1"/>
          <p:nvPr/>
        </p:nvSpPr>
        <p:spPr>
          <a:xfrm>
            <a:off x="456840" y="1676520"/>
            <a:ext cx="8001000" cy="449568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342720" indent="-34272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In the Bohr model of hydrogen, the lowest amount of energy hydrogen’s one electron can have corresponds to being in the </a:t>
            </a:r>
            <a:r>
              <a:rPr b="1" i="1" lang="en-US" sz="2800" spc="-1" strike="noStrike">
                <a:solidFill>
                  <a:srgbClr val="000000"/>
                </a:solidFill>
                <a:latin typeface="Times New Roman"/>
              </a:rPr>
              <a:t>n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= 1 orbit. We call this its </a:t>
            </a:r>
            <a:r>
              <a:rPr b="1" lang="en-US" sz="2800" spc="-1" strike="noStrike">
                <a:solidFill>
                  <a:srgbClr val="000000"/>
                </a:solidFill>
                <a:latin typeface="Times New Roman"/>
              </a:rPr>
              <a:t>ground state.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When the atom gains energy, the electron leaps to a higher energy orbit.  We call this an </a:t>
            </a:r>
            <a:r>
              <a:rPr b="1" lang="en-US" sz="2800" spc="-1" strike="noStrike">
                <a:solidFill>
                  <a:srgbClr val="000000"/>
                </a:solidFill>
                <a:latin typeface="Times New Roman"/>
              </a:rPr>
              <a:t>excited state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The atom is less stable in an excited state and so it will release the extra energy to return to the ground state.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Either all at once or in several steps.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383" dur="indefinite" restart="never" nodeType="tmRoot">
          <p:childTnLst>
            <p:seq>
              <p:cTn id="384" dur="indefinite" nodeType="mainSeq">
                <p:childTnLst>
                  <p:par>
                    <p:cTn id="385" fill="hold">
                      <p:stCondLst>
                        <p:cond delay="indefinite"/>
                      </p:stCondLst>
                      <p:childTnLst>
                        <p:par>
                          <p:cTn id="386" fill="hold">
                            <p:stCondLst>
                              <p:cond delay="0"/>
                            </p:stCondLst>
                            <p:childTnLst>
                              <p:par>
                                <p:cTn id="387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389" dur="500"/>
                                        <p:tgtEl>
                                          <p:spTgt spid="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0" fill="hold">
                      <p:stCondLst>
                        <p:cond delay="indefinite"/>
                      </p:stCondLst>
                      <p:childTnLst>
                        <p:par>
                          <p:cTn id="391" fill="hold">
                            <p:stCondLst>
                              <p:cond delay="0"/>
                            </p:stCondLst>
                            <p:childTnLst>
                              <p:par>
                                <p:cTn id="392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394" dur="500"/>
                                        <p:tgtEl>
                                          <p:spTgt spid="1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5" fill="hold">
                      <p:stCondLst>
                        <p:cond delay="indefinite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399" dur="500"/>
                                        <p:tgtEl>
                                          <p:spTgt spid="1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0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402" dur="500"/>
                                        <p:tgtEl>
                                          <p:spTgt spid="1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TextShape 1"/>
          <p:cNvSpPr txBox="1"/>
          <p:nvPr/>
        </p:nvSpPr>
        <p:spPr>
          <a:xfrm>
            <a:off x="685800" y="1519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The Bohr Model of the Atom:</a:t>
            </a:r>
            <a:br/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Hydrogen Spectrum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192" name="TextShape 2"/>
          <p:cNvSpPr txBox="1"/>
          <p:nvPr/>
        </p:nvSpPr>
        <p:spPr>
          <a:xfrm>
            <a:off x="685800" y="160020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86000"/>
          </a:bodyPr>
          <a:p>
            <a:pPr marL="342720" indent="-34272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Every hydrogen atom has identical orbits, so every hydrogen atom can undergo the same energy transitions.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However, since the distances between the orbits in an atom are not all the same, no two leaps in an atom will have the same energy.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The closer the orbits are in energy, the lower the energy of the photon emitted.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Lower energy photon = longer wavelength.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Therefore, we get an emission spectrum that has a lot of lines that are unique to hydrogen. 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403" dur="indefinite" restart="never" nodeType="tmRoot">
          <p:childTnLst>
            <p:seq>
              <p:cTn id="404" dur="indefinite" nodeType="mainSeq">
                <p:childTnLst>
                  <p:par>
                    <p:cTn id="405" fill="hold">
                      <p:stCondLst>
                        <p:cond delay="indefinite"/>
                      </p:stCondLst>
                      <p:childTnLst>
                        <p:par>
                          <p:cTn id="406" fill="hold">
                            <p:stCondLst>
                              <p:cond delay="0"/>
                            </p:stCondLst>
                            <p:childTnLst>
                              <p:par>
                                <p:cTn id="407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409" dur="500"/>
                                        <p:tgtEl>
                                          <p:spTgt spid="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0" fill="hold">
                      <p:stCondLst>
                        <p:cond delay="indefinite"/>
                      </p:stCondLst>
                      <p:childTnLst>
                        <p:par>
                          <p:cTn id="411" fill="hold">
                            <p:stCondLst>
                              <p:cond delay="0"/>
                            </p:stCondLst>
                            <p:childTnLst>
                              <p:par>
                                <p:cTn id="412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414" dur="500"/>
                                        <p:tgtEl>
                                          <p:spTgt spid="1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5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417" dur="500"/>
                                        <p:tgtEl>
                                          <p:spTgt spid="1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8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420" dur="500"/>
                                        <p:tgtEl>
                                          <p:spTgt spid="1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1" fill="hold">
                      <p:stCondLst>
                        <p:cond delay="indefinite"/>
                      </p:stCondLst>
                      <p:childTnLst>
                        <p:par>
                          <p:cTn id="422" fill="hold">
                            <p:stCondLst>
                              <p:cond delay="0"/>
                            </p:stCondLst>
                            <p:childTnLst>
                              <p:par>
                                <p:cTn id="423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425" dur="500"/>
                                        <p:tgtEl>
                                          <p:spTgt spid="1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Shape 1"/>
          <p:cNvSpPr txBox="1"/>
          <p:nvPr/>
        </p:nvSpPr>
        <p:spPr>
          <a:xfrm>
            <a:off x="685800" y="16056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Classical View of the Universe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51" name="TextShape 2"/>
          <p:cNvSpPr txBox="1"/>
          <p:nvPr/>
        </p:nvSpPr>
        <p:spPr>
          <a:xfrm>
            <a:off x="228600" y="1218960"/>
            <a:ext cx="8686800" cy="518148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342720" indent="-342720">
              <a:spcBef>
                <a:spcPts val="64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600" spc="-1" strike="noStrike">
                <a:solidFill>
                  <a:srgbClr val="000000"/>
                </a:solidFill>
                <a:latin typeface="Times New Roman"/>
              </a:rPr>
              <a:t>Since the time of the ancient Greeks, the stuff of the physical universe has been classified as either matter or energy.</a:t>
            </a:r>
            <a:endParaRPr b="0" lang="en-US" sz="26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64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600" spc="-1" strike="noStrike">
                <a:solidFill>
                  <a:srgbClr val="000000"/>
                </a:solidFill>
                <a:latin typeface="Times New Roman"/>
              </a:rPr>
              <a:t>We define matter as the stuff of the universe that has mass and volume. </a:t>
            </a:r>
            <a:endParaRPr b="0" lang="en-US" sz="26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524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100" spc="-1" strike="noStrike">
                <a:solidFill>
                  <a:srgbClr val="000000"/>
                </a:solidFill>
                <a:latin typeface="Times New Roman"/>
              </a:rPr>
              <a:t>Therefore, energy is the stuff of the universe that doesn’t have mass and volume.</a:t>
            </a:r>
            <a:endParaRPr b="0" lang="en-US" sz="21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64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600" spc="-1" strike="noStrike">
                <a:solidFill>
                  <a:srgbClr val="000000"/>
                </a:solidFill>
                <a:latin typeface="Times New Roman"/>
              </a:rPr>
              <a:t>We know from our examination of matter that it is ultimately composed of particles, and its the properties of those particles that determine the properties we observe.</a:t>
            </a:r>
            <a:endParaRPr b="0" lang="en-US" sz="26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64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600" spc="-1" strike="noStrike">
                <a:solidFill>
                  <a:srgbClr val="000000"/>
                </a:solidFill>
                <a:latin typeface="Times New Roman"/>
              </a:rPr>
              <a:t>Energy, therefore, should not be composed of particles. In fact, the thing that all energy has in common is that it travels in </a:t>
            </a:r>
            <a:r>
              <a:rPr b="1" lang="en-US" sz="2600" spc="-1" strike="noStrike">
                <a:solidFill>
                  <a:srgbClr val="000000"/>
                </a:solidFill>
                <a:latin typeface="Times New Roman"/>
              </a:rPr>
              <a:t>waves</a:t>
            </a:r>
            <a:r>
              <a:rPr b="0" lang="en-US" sz="2600" spc="-1" strike="noStrike">
                <a:solidFill>
                  <a:srgbClr val="000000"/>
                </a:solidFill>
                <a:latin typeface="Times New Roman"/>
              </a:rPr>
              <a:t>. </a:t>
            </a:r>
            <a:endParaRPr b="0" lang="en-US" sz="26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23" dur="indefinite" restart="never" nodeType="tmRoot">
          <p:childTnLst>
            <p:seq>
              <p:cTn id="24" dur="indefinite" nodeType="mainSeq">
                <p:childTnLst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9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34" dur="500"/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37" dur="500"/>
                                        <p:tgtEl>
                                          <p:spTgt spid="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42" dur="500"/>
                                        <p:tgtEl>
                                          <p:spTgt spid="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47" dur="500"/>
                                        <p:tgtEl>
                                          <p:spTgt spid="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The Bohr Model of the Atom:</a:t>
            </a:r>
            <a:br/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Hydrogen Spectrum, Continued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pic>
        <p:nvPicPr>
          <p:cNvPr id="194" name="" descr=""/>
          <p:cNvPicPr/>
          <p:nvPr/>
        </p:nvPicPr>
        <p:blipFill>
          <a:blip r:embed="rId1"/>
          <a:stretch/>
        </p:blipFill>
        <p:spPr>
          <a:xfrm>
            <a:off x="1066680" y="2286000"/>
            <a:ext cx="7110360" cy="3751200"/>
          </a:xfrm>
          <a:prstGeom prst="rect">
            <a:avLst/>
          </a:prstGeom>
          <a:ln>
            <a:noFill/>
          </a:ln>
        </p:spPr>
      </p:pic>
    </p:spTree>
  </p:cSld>
  <p:transition>
    <p:fade thruBlk="true"/>
  </p:transition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TextShape 1"/>
          <p:cNvSpPr txBox="1"/>
          <p:nvPr/>
        </p:nvSpPr>
        <p:spPr>
          <a:xfrm>
            <a:off x="685800" y="3805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The Bohr Model of the Atom:</a:t>
            </a:r>
            <a:br/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Success and Failure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196" name="TextShape 2"/>
          <p:cNvSpPr txBox="1"/>
          <p:nvPr/>
        </p:nvSpPr>
        <p:spPr>
          <a:xfrm>
            <a:off x="533520" y="1981080"/>
            <a:ext cx="8076960" cy="41148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The mathematics of the Bohr model very accurately predicts the spectrum of hydrogen.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However, its mathematics fails when applied to multi-electron atoms.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697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It cannot account for electron-electron interactions.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A better theory was needed.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426" dur="indefinite" restart="never" nodeType="tmRoot">
          <p:childTnLst>
            <p:seq>
              <p:cTn id="427" dur="indefinite" nodeType="mainSeq">
                <p:childTnLst>
                  <p:par>
                    <p:cTn id="428" fill="hold">
                      <p:stCondLst>
                        <p:cond delay="indefinite"/>
                      </p:stCondLst>
                      <p:childTnLst>
                        <p:par>
                          <p:cTn id="429" fill="hold">
                            <p:stCondLst>
                              <p:cond delay="0"/>
                            </p:stCondLst>
                            <p:childTnLst>
                              <p:par>
                                <p:cTn id="430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432" dur="500"/>
                                        <p:tgtEl>
                                          <p:spTgt spid="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3" fill="hold">
                      <p:stCondLst>
                        <p:cond delay="indefinite"/>
                      </p:stCondLst>
                      <p:childTnLst>
                        <p:par>
                          <p:cTn id="434" fill="hold">
                            <p:stCondLst>
                              <p:cond delay="0"/>
                            </p:stCondLst>
                            <p:childTnLst>
                              <p:par>
                                <p:cTn id="435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437" dur="500"/>
                                        <p:tgtEl>
                                          <p:spTgt spid="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8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440" dur="500"/>
                                        <p:tgtEl>
                                          <p:spTgt spid="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1" fill="hold">
                      <p:stCondLst>
                        <p:cond delay="indefinite"/>
                      </p:stCondLst>
                      <p:childTnLst>
                        <p:par>
                          <p:cTn id="442" fill="hold">
                            <p:stCondLst>
                              <p:cond delay="0"/>
                            </p:stCondLst>
                            <p:childTnLst>
                              <p:par>
                                <p:cTn id="443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445" dur="500"/>
                                        <p:tgtEl>
                                          <p:spTgt spid="1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The Quantum-Mechanical Model of the Atom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198" name="TextShape 2"/>
          <p:cNvSpPr txBox="1"/>
          <p:nvPr/>
        </p:nvSpPr>
        <p:spPr>
          <a:xfrm>
            <a:off x="685800" y="1981080"/>
            <a:ext cx="5562720" cy="41148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Erwin Schr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ödinger  applied the mathematics of probability and the ideas of quantizing energy to the physics equations that describe waves, resulting in an equation that predicts the </a:t>
            </a:r>
            <a:r>
              <a:rPr b="1" lang="en-US" sz="2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probability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 of finding an electron with a particular amount of energy at a particular location in the atom.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199" name="Picture 5" descr="schrodinger"/>
          <p:cNvPicPr/>
          <p:nvPr/>
        </p:nvPicPr>
        <p:blipFill>
          <a:blip r:embed="rId1"/>
          <a:stretch/>
        </p:blipFill>
        <p:spPr>
          <a:xfrm>
            <a:off x="6324480" y="2209680"/>
            <a:ext cx="2629080" cy="3403800"/>
          </a:xfrm>
          <a:prstGeom prst="rect">
            <a:avLst/>
          </a:prstGeom>
          <a:ln>
            <a:noFill/>
          </a:ln>
        </p:spPr>
      </p:pic>
    </p:spTree>
  </p:cSld>
  <p:transition>
    <p:fade thruBlk="true"/>
  </p:transition>
  <p:timing>
    <p:tnLst>
      <p:par>
        <p:cTn id="446" dur="indefinite" restart="never" nodeType="tmRoot">
          <p:childTnLst>
            <p:seq>
              <p:cTn id="447" dur="indefinite" nodeType="mainSeq">
                <p:childTnLst>
                  <p:par>
                    <p:cTn id="448" fill="hold">
                      <p:stCondLst>
                        <p:cond delay="indefinite"/>
                      </p:stCondLst>
                      <p:childTnLst>
                        <p:par>
                          <p:cTn id="449" fill="hold">
                            <p:stCondLst>
                              <p:cond delay="0"/>
                            </p:stCondLst>
                            <p:childTnLst>
                              <p:par>
                                <p:cTn id="450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452" dur="500"/>
                                        <p:tgtEl>
                                          <p:spTgt spid="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3" nodeType="withEffect" fill="hold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55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56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TextShape 1"/>
          <p:cNvSpPr txBox="1"/>
          <p:nvPr/>
        </p:nvSpPr>
        <p:spPr>
          <a:xfrm>
            <a:off x="304920" y="609120"/>
            <a:ext cx="853416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The Quantum-Mechanical Model:</a:t>
            </a:r>
            <a:br/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Orbitals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201" name="TextShape 2"/>
          <p:cNvSpPr txBox="1"/>
          <p:nvPr/>
        </p:nvSpPr>
        <p:spPr>
          <a:xfrm>
            <a:off x="685800" y="198108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The result is a map of regions in the atom that have a particular probability for finding the electron.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An </a:t>
            </a:r>
            <a:r>
              <a:rPr b="1" lang="en-US" sz="3200" spc="-1" strike="noStrike">
                <a:solidFill>
                  <a:srgbClr val="000000"/>
                </a:solidFill>
                <a:latin typeface="Times New Roman"/>
              </a:rPr>
              <a:t>orbital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is a region where we have a very high probability of finding the electron when it has a particular amount of energy.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697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Generally set at 90 or 95%.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457" dur="indefinite" restart="never" nodeType="tmRoot">
          <p:childTnLst>
            <p:seq>
              <p:cTn id="458" dur="indefinite" nodeType="mainSeq">
                <p:childTnLst>
                  <p:par>
                    <p:cTn id="459" fill="hold">
                      <p:stCondLst>
                        <p:cond delay="indefinite"/>
                      </p:stCondLst>
                      <p:childTnLst>
                        <p:par>
                          <p:cTn id="460" fill="hold">
                            <p:stCondLst>
                              <p:cond delay="0"/>
                            </p:stCondLst>
                            <p:childTnLst>
                              <p:par>
                                <p:cTn id="461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463" dur="500"/>
                                        <p:tgtEl>
                                          <p:spTgt spid="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4" fill="hold">
                      <p:stCondLst>
                        <p:cond delay="indefinite"/>
                      </p:stCondLst>
                      <p:childTnLst>
                        <p:par>
                          <p:cTn id="465" fill="hold">
                            <p:stCondLst>
                              <p:cond delay="0"/>
                            </p:stCondLst>
                            <p:childTnLst>
                              <p:par>
                                <p:cTn id="466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468" dur="500"/>
                                        <p:tgtEl>
                                          <p:spTgt spid="2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9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471" dur="500"/>
                                        <p:tgtEl>
                                          <p:spTgt spid="2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TextShape 1"/>
          <p:cNvSpPr txBox="1"/>
          <p:nvPr/>
        </p:nvSpPr>
        <p:spPr>
          <a:xfrm>
            <a:off x="685800" y="22824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Orbits vs. Orbitals</a:t>
            </a:r>
            <a:br/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Pathways vs. Probability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pic>
        <p:nvPicPr>
          <p:cNvPr id="203" name="" descr=""/>
          <p:cNvPicPr/>
          <p:nvPr/>
        </p:nvPicPr>
        <p:blipFill>
          <a:blip r:embed="rId1"/>
          <a:stretch/>
        </p:blipFill>
        <p:spPr>
          <a:xfrm>
            <a:off x="5334120" y="1828800"/>
            <a:ext cx="3279600" cy="3886200"/>
          </a:xfrm>
          <a:prstGeom prst="rect">
            <a:avLst/>
          </a:prstGeom>
          <a:ln>
            <a:noFill/>
          </a:ln>
        </p:spPr>
      </p:pic>
      <p:pic>
        <p:nvPicPr>
          <p:cNvPr id="204" name="" descr=""/>
          <p:cNvPicPr/>
          <p:nvPr/>
        </p:nvPicPr>
        <p:blipFill>
          <a:blip r:embed="rId2"/>
          <a:stretch/>
        </p:blipFill>
        <p:spPr>
          <a:xfrm>
            <a:off x="685800" y="1523880"/>
            <a:ext cx="2752560" cy="4267440"/>
          </a:xfrm>
          <a:prstGeom prst="rect">
            <a:avLst/>
          </a:prstGeom>
          <a:ln>
            <a:noFill/>
          </a:ln>
        </p:spPr>
      </p:pic>
    </p:spTree>
  </p:cSld>
  <p:transition>
    <p:fade thruBlk="true"/>
  </p:transition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Wave</a:t>
            </a:r>
            <a:r>
              <a:rPr b="0" lang="en-US" sz="4400" spc="-1" strike="noStrike">
                <a:solidFill>
                  <a:srgbClr val="9900ff"/>
                </a:solidFill>
                <a:latin typeface="Times New Roman"/>
                <a:ea typeface="Times New Roman"/>
              </a:rPr>
              <a:t>–</a:t>
            </a: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Particle Duality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206" name="TextShape 2"/>
          <p:cNvSpPr txBox="1"/>
          <p:nvPr/>
        </p:nvSpPr>
        <p:spPr>
          <a:xfrm>
            <a:off x="685800" y="1676520"/>
            <a:ext cx="7772400" cy="441936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342720" indent="-34272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We’ve seen that light has the characteristics 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of waves and particles (photons) at the 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same time—how we view it depends on the 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application.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In the same way, electrons have the 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characteristics of both particles and waves 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at the same time.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This makes it impossible to predict the path 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of an electron in an atom.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472" dur="indefinite" restart="never" nodeType="tmRoot">
          <p:childTnLst>
            <p:seq>
              <p:cTn id="473" dur="indefinite" nodeType="mainSeq">
                <p:childTnLst>
                  <p:par>
                    <p:cTn id="474" fill="hold">
                      <p:stCondLst>
                        <p:cond delay="indefinite"/>
                      </p:stCondLst>
                      <p:childTnLst>
                        <p:par>
                          <p:cTn id="475" fill="hold">
                            <p:stCondLst>
                              <p:cond delay="0"/>
                            </p:stCondLst>
                            <p:childTnLst>
                              <p:par>
                                <p:cTn id="476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478" dur="500"/>
                                        <p:tgtEl>
                                          <p:spTgt spid="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9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481" dur="500"/>
                                        <p:tgtEl>
                                          <p:spTgt spid="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2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484" dur="500"/>
                                        <p:tgtEl>
                                          <p:spTgt spid="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pc="-1" strike="noStrike">
                <a:solidFill>
                  <a:srgbClr val="9900ff"/>
                </a:solidFill>
                <a:latin typeface="Times New Roman"/>
              </a:rPr>
              <a:t>The Quantum-Mechanical Model:</a:t>
            </a:r>
            <a:br/>
            <a:r>
              <a:rPr b="0" lang="en-US" sz="4000" spc="-1" strike="noStrike">
                <a:solidFill>
                  <a:srgbClr val="9900ff"/>
                </a:solidFill>
                <a:latin typeface="Times New Roman"/>
              </a:rPr>
              <a:t>Quantum Numbers</a:t>
            </a:r>
            <a:endParaRPr b="0" lang="en-US" sz="40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208" name="TextShape 2"/>
          <p:cNvSpPr txBox="1"/>
          <p:nvPr/>
        </p:nvSpPr>
        <p:spPr>
          <a:xfrm>
            <a:off x="380520" y="1981080"/>
            <a:ext cx="5867640" cy="41148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In Schr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ödinger’s wave equation, there are 3 integers, called </a:t>
            </a:r>
            <a:r>
              <a:rPr b="1" lang="en-US" sz="32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quantum numbers,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 that quantize the energy.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The </a:t>
            </a:r>
            <a:r>
              <a:rPr b="1" lang="en-US" sz="32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principal quantum number, </a:t>
            </a:r>
            <a:r>
              <a:rPr b="1" i="1" lang="en-US" sz="32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n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, specifies the main energy level for the orbital.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09" name="" descr=""/>
          <p:cNvPicPr/>
          <p:nvPr/>
        </p:nvPicPr>
        <p:blipFill>
          <a:blip r:embed="rId1"/>
          <a:stretch/>
        </p:blipFill>
        <p:spPr>
          <a:xfrm>
            <a:off x="6172200" y="2057400"/>
            <a:ext cx="2625840" cy="3581280"/>
          </a:xfrm>
          <a:prstGeom prst="rect">
            <a:avLst/>
          </a:prstGeom>
          <a:ln>
            <a:noFill/>
          </a:ln>
        </p:spPr>
      </p:pic>
    </p:spTree>
  </p:cSld>
  <p:transition>
    <p:fade thruBlk="true"/>
  </p:transition>
  <p:timing>
    <p:tnLst>
      <p:par>
        <p:cTn id="485" dur="indefinite" restart="never" nodeType="tmRoot">
          <p:childTnLst>
            <p:seq>
              <p:cTn id="486" dur="indefinite" nodeType="mainSeq">
                <p:childTnLst>
                  <p:par>
                    <p:cTn id="487" fill="hold">
                      <p:stCondLst>
                        <p:cond delay="indefinite"/>
                      </p:stCondLst>
                      <p:childTnLst>
                        <p:par>
                          <p:cTn id="488" fill="hold">
                            <p:stCondLst>
                              <p:cond delay="0"/>
                            </p:stCondLst>
                            <p:childTnLst>
                              <p:par>
                                <p:cTn id="489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491" dur="500"/>
                                        <p:tgtEl>
                                          <p:spTgt spid="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2" nodeType="withEffect" fill="hold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94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95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6" fill="hold">
                      <p:stCondLst>
                        <p:cond delay="indefinite"/>
                      </p:stCondLst>
                      <p:childTnLst>
                        <p:par>
                          <p:cTn id="497" fill="hold">
                            <p:stCondLst>
                              <p:cond delay="0"/>
                            </p:stCondLst>
                            <p:childTnLst>
                              <p:par>
                                <p:cTn id="498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500" dur="500"/>
                                        <p:tgtEl>
                                          <p:spTgt spid="2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pc="-1" strike="noStrike">
                <a:solidFill>
                  <a:srgbClr val="9900ff"/>
                </a:solidFill>
                <a:latin typeface="Times New Roman"/>
              </a:rPr>
              <a:t>The Quantum-Mechanical Model:</a:t>
            </a:r>
            <a:br/>
            <a:r>
              <a:rPr b="0" lang="en-US" sz="4000" spc="-1" strike="noStrike">
                <a:solidFill>
                  <a:srgbClr val="9900ff"/>
                </a:solidFill>
                <a:latin typeface="Times New Roman"/>
              </a:rPr>
              <a:t>Quantum Numbers, Continued</a:t>
            </a:r>
            <a:endParaRPr b="0" lang="en-US" sz="40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211" name="TextShape 2"/>
          <p:cNvSpPr txBox="1"/>
          <p:nvPr/>
        </p:nvSpPr>
        <p:spPr>
          <a:xfrm>
            <a:off x="380880" y="1981080"/>
            <a:ext cx="8382240" cy="41148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Each principal energy shell has one or more subshells.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The number of subshells = the principal quantum number.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The quantum number that designates the subshell is often given a letter.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s, p, d, f.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Each kind of sublevel has orbitals with a particular shape.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The shape represents the probability map.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2" marL="1143000" indent="-228600">
              <a:spcBef>
                <a:spcPts val="499"/>
              </a:spcBef>
              <a:buClr>
                <a:srgbClr val="000000"/>
              </a:buClr>
              <a:buFont typeface="Wingdings" charset="2"/>
              <a:buChar char=""/>
              <a:tabLst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000" spc="-1" strike="noStrike">
                <a:solidFill>
                  <a:srgbClr val="000000"/>
                </a:solidFill>
                <a:latin typeface="Times New Roman"/>
              </a:rPr>
              <a:t>90% probability of finding electron in that region.</a:t>
            </a:r>
            <a:endParaRPr b="0" lang="en-US" sz="20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501" dur="indefinite" restart="never" nodeType="tmRoot">
          <p:childTnLst>
            <p:seq>
              <p:cTn id="502" dur="indefinite" nodeType="mainSeq">
                <p:childTnLst>
                  <p:par>
                    <p:cTn id="503" fill="hold">
                      <p:stCondLst>
                        <p:cond delay="indefinite"/>
                      </p:stCondLst>
                      <p:childTnLst>
                        <p:par>
                          <p:cTn id="504" fill="hold">
                            <p:stCondLst>
                              <p:cond delay="0"/>
                            </p:stCondLst>
                            <p:childTnLst>
                              <p:par>
                                <p:cTn id="505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507" dur="500"/>
                                        <p:tgtEl>
                                          <p:spTgt spid="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8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510" dur="500"/>
                                        <p:tgtEl>
                                          <p:spTgt spid="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1" fill="hold">
                      <p:stCondLst>
                        <p:cond delay="indefinite"/>
                      </p:stCondLst>
                      <p:childTnLst>
                        <p:par>
                          <p:cTn id="512" fill="hold">
                            <p:stCondLst>
                              <p:cond delay="0"/>
                            </p:stCondLst>
                            <p:childTnLst>
                              <p:par>
                                <p:cTn id="513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515" dur="500"/>
                                        <p:tgtEl>
                                          <p:spTgt spid="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6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518" dur="500"/>
                                        <p:tgtEl>
                                          <p:spTgt spid="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9" fill="hold">
                      <p:stCondLst>
                        <p:cond delay="indefinite"/>
                      </p:stCondLst>
                      <p:childTnLst>
                        <p:par>
                          <p:cTn id="520" fill="hold">
                            <p:stCondLst>
                              <p:cond delay="0"/>
                            </p:stCondLst>
                            <p:childTnLst>
                              <p:par>
                                <p:cTn id="521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523" dur="500"/>
                                        <p:tgtEl>
                                          <p:spTgt spid="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4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526" dur="500"/>
                                        <p:tgtEl>
                                          <p:spTgt spid="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7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529" dur="500"/>
                                        <p:tgtEl>
                                          <p:spTgt spid="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Shells and Subshells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pic>
        <p:nvPicPr>
          <p:cNvPr id="213" name="" descr=""/>
          <p:cNvPicPr/>
          <p:nvPr/>
        </p:nvPicPr>
        <p:blipFill>
          <a:blip r:embed="rId1"/>
          <a:stretch/>
        </p:blipFill>
        <p:spPr>
          <a:xfrm>
            <a:off x="533520" y="1905120"/>
            <a:ext cx="8001000" cy="3733560"/>
          </a:xfrm>
          <a:prstGeom prst="rect">
            <a:avLst/>
          </a:prstGeom>
          <a:ln>
            <a:noFill/>
          </a:ln>
        </p:spPr>
      </p:pic>
    </p:spTree>
  </p:cSld>
  <p:transition>
    <p:fade thruBlk="true"/>
  </p:transition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pc="-1" strike="noStrike">
                <a:solidFill>
                  <a:srgbClr val="9900ff"/>
                </a:solidFill>
                <a:latin typeface="Times New Roman"/>
              </a:rPr>
              <a:t>How Does the 1</a:t>
            </a:r>
            <a:r>
              <a:rPr b="0" i="1" lang="en-US" sz="4000" spc="-1" strike="noStrike">
                <a:solidFill>
                  <a:srgbClr val="9900ff"/>
                </a:solidFill>
                <a:latin typeface="Times New Roman"/>
              </a:rPr>
              <a:t>s</a:t>
            </a:r>
            <a:r>
              <a:rPr b="0" lang="en-US" sz="4000" spc="-1" strike="noStrike">
                <a:solidFill>
                  <a:srgbClr val="9900ff"/>
                </a:solidFill>
                <a:latin typeface="Times New Roman"/>
              </a:rPr>
              <a:t> Subshell Differ from the 2</a:t>
            </a:r>
            <a:r>
              <a:rPr b="0" i="1" lang="en-US" sz="4000" spc="-1" strike="noStrike">
                <a:solidFill>
                  <a:srgbClr val="9900ff"/>
                </a:solidFill>
                <a:latin typeface="Times New Roman"/>
              </a:rPr>
              <a:t>s</a:t>
            </a:r>
            <a:r>
              <a:rPr b="0" lang="en-US" sz="4000" spc="-1" strike="noStrike">
                <a:solidFill>
                  <a:srgbClr val="9900ff"/>
                </a:solidFill>
                <a:latin typeface="Times New Roman"/>
              </a:rPr>
              <a:t> Subshell? </a:t>
            </a:r>
            <a:endParaRPr b="0" lang="en-US" sz="4000" spc="-1" strike="noStrike">
              <a:solidFill>
                <a:srgbClr val="9900ff"/>
              </a:solidFill>
              <a:latin typeface="Times New Roman"/>
            </a:endParaRPr>
          </a:p>
        </p:txBody>
      </p:sp>
      <p:pic>
        <p:nvPicPr>
          <p:cNvPr id="215" name="" descr=""/>
          <p:cNvPicPr/>
          <p:nvPr/>
        </p:nvPicPr>
        <p:blipFill>
          <a:blip r:embed="rId1"/>
          <a:stretch/>
        </p:blipFill>
        <p:spPr>
          <a:xfrm>
            <a:off x="5334120" y="2057400"/>
            <a:ext cx="3151080" cy="3505320"/>
          </a:xfrm>
          <a:prstGeom prst="rect">
            <a:avLst/>
          </a:prstGeom>
          <a:ln>
            <a:noFill/>
          </a:ln>
        </p:spPr>
      </p:pic>
      <p:pic>
        <p:nvPicPr>
          <p:cNvPr id="216" name="" descr=""/>
          <p:cNvPicPr/>
          <p:nvPr/>
        </p:nvPicPr>
        <p:blipFill>
          <a:blip r:embed="rId2"/>
          <a:stretch/>
        </p:blipFill>
        <p:spPr>
          <a:xfrm>
            <a:off x="1143000" y="2133720"/>
            <a:ext cx="2633760" cy="2998800"/>
          </a:xfrm>
          <a:prstGeom prst="rect">
            <a:avLst/>
          </a:prstGeom>
          <a:ln>
            <a:noFill/>
          </a:ln>
        </p:spPr>
      </p:pic>
    </p:spTree>
  </p:cSld>
  <p:transition>
    <p:fade thruBlk="true"/>
  </p:transition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pc="-1" strike="noStrike">
                <a:solidFill>
                  <a:srgbClr val="9900ff"/>
                </a:solidFill>
                <a:latin typeface="Times New Roman"/>
              </a:rPr>
              <a:t>The Nature of Light—Its Wave Nature</a:t>
            </a:r>
            <a:endParaRPr b="0" lang="en-US" sz="40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53" name="TextShape 2"/>
          <p:cNvSpPr txBox="1"/>
          <p:nvPr/>
        </p:nvSpPr>
        <p:spPr>
          <a:xfrm>
            <a:off x="685440" y="1981080"/>
            <a:ext cx="8001000" cy="41148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Light is one of the forms of energy.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Light is a form of </a:t>
            </a:r>
            <a:r>
              <a:rPr b="1" lang="en-US" sz="3200" spc="-1" strike="noStrike">
                <a:solidFill>
                  <a:srgbClr val="000000"/>
                </a:solidFill>
                <a:latin typeface="Times New Roman"/>
              </a:rPr>
              <a:t>electromagnetic radiation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Electromagnetic radiation is made of waves.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Electromagnetic radiation moves through space like waves move across the surface of a pond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48" dur="indefinite" restart="never" nodeType="tmRoot">
          <p:childTnLst>
            <p:seq>
              <p:cTn id="49" dur="indefinite" nodeType="mainSeq">
                <p:childTnLst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54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57" dur="5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60" dur="500"/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63" dur="500"/>
                                        <p:tgtEl>
                                          <p:spTgt spid="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TextShape 1"/>
          <p:cNvSpPr txBox="1"/>
          <p:nvPr/>
        </p:nvSpPr>
        <p:spPr>
          <a:xfrm>
            <a:off x="762120" y="304920"/>
            <a:ext cx="7772400" cy="12952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pc="-1" strike="noStrike">
                <a:solidFill>
                  <a:srgbClr val="9900ff"/>
                </a:solidFill>
                <a:latin typeface="Times New Roman"/>
              </a:rPr>
              <a:t>Probability Maps and Orbital Shape:</a:t>
            </a:r>
            <a:br/>
            <a:r>
              <a:rPr b="0" i="1" lang="en-US" sz="4000" spc="-1" strike="noStrike">
                <a:solidFill>
                  <a:srgbClr val="9900ff"/>
                </a:solidFill>
                <a:latin typeface="Times New Roman"/>
              </a:rPr>
              <a:t>s</a:t>
            </a:r>
            <a:r>
              <a:rPr b="0" lang="en-US" sz="4000" spc="-1" strike="noStrike">
                <a:solidFill>
                  <a:srgbClr val="9900ff"/>
                </a:solidFill>
                <a:latin typeface="Times New Roman"/>
              </a:rPr>
              <a:t> Orbitals</a:t>
            </a:r>
            <a:endParaRPr b="0" lang="en-US" sz="4000" spc="-1" strike="noStrike">
              <a:solidFill>
                <a:srgbClr val="9900ff"/>
              </a:solidFill>
              <a:latin typeface="Times New Roman"/>
            </a:endParaRPr>
          </a:p>
        </p:txBody>
      </p:sp>
      <p:pic>
        <p:nvPicPr>
          <p:cNvPr id="218" name="" descr=""/>
          <p:cNvPicPr/>
          <p:nvPr/>
        </p:nvPicPr>
        <p:blipFill>
          <a:blip r:embed="rId1"/>
          <a:stretch/>
        </p:blipFill>
        <p:spPr>
          <a:xfrm>
            <a:off x="2971800" y="2133720"/>
            <a:ext cx="3467160" cy="3657600"/>
          </a:xfrm>
          <a:prstGeom prst="rect">
            <a:avLst/>
          </a:prstGeom>
          <a:ln>
            <a:noFill/>
          </a:ln>
        </p:spPr>
      </p:pic>
    </p:spTree>
  </p:cSld>
  <p:transition>
    <p:fade thruBlk="true"/>
  </p:transition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pc="-1" strike="noStrike">
                <a:solidFill>
                  <a:srgbClr val="9900ff"/>
                </a:solidFill>
                <a:latin typeface="Times New Roman"/>
              </a:rPr>
              <a:t>Probability Maps and Orbital Shape:</a:t>
            </a:r>
            <a:br/>
            <a:r>
              <a:rPr b="0" i="1" lang="en-US" sz="4000" spc="-1" strike="noStrike">
                <a:solidFill>
                  <a:srgbClr val="9900ff"/>
                </a:solidFill>
                <a:latin typeface="Times New Roman"/>
              </a:rPr>
              <a:t>p</a:t>
            </a:r>
            <a:r>
              <a:rPr b="0" lang="en-US" sz="4000" spc="-1" strike="noStrike">
                <a:solidFill>
                  <a:srgbClr val="9900ff"/>
                </a:solidFill>
                <a:latin typeface="Times New Roman"/>
              </a:rPr>
              <a:t> Orbitals</a:t>
            </a:r>
            <a:endParaRPr b="0" lang="en-US" sz="4000" spc="-1" strike="noStrike">
              <a:solidFill>
                <a:srgbClr val="9900ff"/>
              </a:solidFill>
              <a:latin typeface="Times New Roman"/>
            </a:endParaRPr>
          </a:p>
        </p:txBody>
      </p:sp>
      <p:pic>
        <p:nvPicPr>
          <p:cNvPr id="220" name="" descr=""/>
          <p:cNvPicPr/>
          <p:nvPr/>
        </p:nvPicPr>
        <p:blipFill>
          <a:blip r:embed="rId1"/>
          <a:stretch/>
        </p:blipFill>
        <p:spPr>
          <a:xfrm>
            <a:off x="304920" y="2514600"/>
            <a:ext cx="8381880" cy="2136600"/>
          </a:xfrm>
          <a:prstGeom prst="rect">
            <a:avLst/>
          </a:prstGeom>
          <a:ln>
            <a:noFill/>
          </a:ln>
        </p:spPr>
      </p:pic>
    </p:spTree>
  </p:cSld>
  <p:transition>
    <p:fade thruBlk="true"/>
  </p:transition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pc="-1" strike="noStrike">
                <a:solidFill>
                  <a:srgbClr val="9900ff"/>
                </a:solidFill>
                <a:latin typeface="Times New Roman"/>
              </a:rPr>
              <a:t>Probability Maps and Orbital Shape:</a:t>
            </a:r>
            <a:br/>
            <a:r>
              <a:rPr b="0" i="1" lang="en-US" sz="4000" spc="-1" strike="noStrike">
                <a:solidFill>
                  <a:srgbClr val="9900ff"/>
                </a:solidFill>
                <a:latin typeface="Times New Roman"/>
              </a:rPr>
              <a:t>d</a:t>
            </a:r>
            <a:r>
              <a:rPr b="0" lang="en-US" sz="4000" spc="-1" strike="noStrike">
                <a:solidFill>
                  <a:srgbClr val="9900ff"/>
                </a:solidFill>
                <a:latin typeface="Times New Roman"/>
              </a:rPr>
              <a:t> Orbitals</a:t>
            </a:r>
            <a:endParaRPr b="0" lang="en-US" sz="4000" spc="-1" strike="noStrike">
              <a:solidFill>
                <a:srgbClr val="9900ff"/>
              </a:solidFill>
              <a:latin typeface="Times New Roman"/>
            </a:endParaRPr>
          </a:p>
        </p:txBody>
      </p:sp>
      <p:pic>
        <p:nvPicPr>
          <p:cNvPr id="222" name="" descr=""/>
          <p:cNvPicPr/>
          <p:nvPr/>
        </p:nvPicPr>
        <p:blipFill>
          <a:blip r:embed="rId1"/>
          <a:stretch/>
        </p:blipFill>
        <p:spPr>
          <a:xfrm>
            <a:off x="609480" y="2133720"/>
            <a:ext cx="7848720" cy="3967200"/>
          </a:xfrm>
          <a:prstGeom prst="rect">
            <a:avLst/>
          </a:prstGeom>
          <a:ln>
            <a:noFill/>
          </a:ln>
        </p:spPr>
      </p:pic>
    </p:spTree>
  </p:cSld>
  <p:transition>
    <p:fade thruBlk="true"/>
  </p:transition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Subshells and Orbitals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224" name="TextShape 2"/>
          <p:cNvSpPr txBox="1"/>
          <p:nvPr/>
        </p:nvSpPr>
        <p:spPr>
          <a:xfrm>
            <a:off x="685800" y="1676520"/>
            <a:ext cx="7772400" cy="441936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342720" indent="-34272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The subshells of a principal shell have slightly different energies.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The subshells in a shell of H all have the same energy, but for multielectron atoms the subshells have different energies.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 &lt; 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p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 &lt; 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d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 &lt; 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f.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Each subshell contains one or more orbitals.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 subshells have 1 orbital.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p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 subshells have 3 orbitals.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d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 subshells have 5 orbitals.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f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 subshells have 7 orbitals.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530" dur="indefinite" restart="never" nodeType="tmRoot">
          <p:childTnLst>
            <p:seq>
              <p:cTn id="531" dur="indefinite" nodeType="mainSeq">
                <p:childTnLst>
                  <p:par>
                    <p:cTn id="532" fill="hold">
                      <p:stCondLst>
                        <p:cond delay="indefinite"/>
                      </p:stCondLst>
                      <p:childTnLst>
                        <p:par>
                          <p:cTn id="533" fill="hold">
                            <p:stCondLst>
                              <p:cond delay="0"/>
                            </p:stCondLst>
                            <p:childTnLst>
                              <p:par>
                                <p:cTn id="534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536" dur="500"/>
                                        <p:tgtEl>
                                          <p:spTgt spid="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7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539" dur="500"/>
                                        <p:tgtEl>
                                          <p:spTgt spid="2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0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542" dur="500"/>
                                        <p:tgtEl>
                                          <p:spTgt spid="2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3" fill="hold">
                      <p:stCondLst>
                        <p:cond delay="indefinite"/>
                      </p:stCondLst>
                      <p:childTnLst>
                        <p:par>
                          <p:cTn id="544" fill="hold">
                            <p:stCondLst>
                              <p:cond delay="0"/>
                            </p:stCondLst>
                            <p:childTnLst>
                              <p:par>
                                <p:cTn id="545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547" dur="500"/>
                                        <p:tgtEl>
                                          <p:spTgt spid="2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8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550" dur="500"/>
                                        <p:tgtEl>
                                          <p:spTgt spid="2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1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553" dur="500"/>
                                        <p:tgtEl>
                                          <p:spTgt spid="2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4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556" dur="500"/>
                                        <p:tgtEl>
                                          <p:spTgt spid="2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7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559" dur="500"/>
                                        <p:tgtEl>
                                          <p:spTgt spid="2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pc="-1" strike="noStrike">
                <a:solidFill>
                  <a:srgbClr val="9900ff"/>
                </a:solidFill>
                <a:latin typeface="Times New Roman"/>
              </a:rPr>
              <a:t>The Quantum-Mechanical Model:</a:t>
            </a:r>
            <a:br/>
            <a:r>
              <a:rPr b="0" lang="en-US" sz="4000" spc="-1" strike="noStrike">
                <a:solidFill>
                  <a:srgbClr val="9900ff"/>
                </a:solidFill>
                <a:latin typeface="Times New Roman"/>
              </a:rPr>
              <a:t>Energy Transitions</a:t>
            </a:r>
            <a:endParaRPr b="0" lang="en-US" sz="40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226" name="TextShape 2"/>
          <p:cNvSpPr txBox="1"/>
          <p:nvPr/>
        </p:nvSpPr>
        <p:spPr>
          <a:xfrm>
            <a:off x="685800" y="198108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As in the Bohr model, atoms gain or lose energy as the electron leaps between orbitals in different energy shells and subshells.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The </a:t>
            </a:r>
            <a:r>
              <a:rPr b="1" lang="en-US" sz="3200" spc="-1" strike="noStrike">
                <a:solidFill>
                  <a:srgbClr val="000000"/>
                </a:solidFill>
                <a:latin typeface="Times New Roman"/>
              </a:rPr>
              <a:t>ground state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of the electron is the lowest energy orbital it can occupy.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Higher energy orbitals are </a:t>
            </a:r>
            <a:r>
              <a:rPr b="1" lang="en-US" sz="3200" spc="-1" strike="noStrike">
                <a:solidFill>
                  <a:srgbClr val="000000"/>
                </a:solidFill>
                <a:latin typeface="Times New Roman"/>
              </a:rPr>
              <a:t>excited states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560" dur="indefinite" restart="never" nodeType="tmRoot">
          <p:childTnLst>
            <p:seq>
              <p:cTn id="561" dur="indefinite" nodeType="mainSeq">
                <p:childTnLst>
                  <p:par>
                    <p:cTn id="562" fill="hold">
                      <p:stCondLst>
                        <p:cond delay="indefinite"/>
                      </p:stCondLst>
                      <p:childTnLst>
                        <p:par>
                          <p:cTn id="563" fill="hold">
                            <p:stCondLst>
                              <p:cond delay="0"/>
                            </p:stCondLst>
                            <p:childTnLst>
                              <p:par>
                                <p:cTn id="564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566" dur="500"/>
                                        <p:tgtEl>
                                          <p:spTgt spid="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7" fill="hold">
                      <p:stCondLst>
                        <p:cond delay="indefinite"/>
                      </p:stCondLst>
                      <p:childTnLst>
                        <p:par>
                          <p:cTn id="568" fill="hold">
                            <p:stCondLst>
                              <p:cond delay="0"/>
                            </p:stCondLst>
                            <p:childTnLst>
                              <p:par>
                                <p:cTn id="569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571" dur="500"/>
                                        <p:tgtEl>
                                          <p:spTgt spid="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2" fill="hold">
                      <p:stCondLst>
                        <p:cond delay="indefinite"/>
                      </p:stCondLst>
                      <p:childTnLst>
                        <p:par>
                          <p:cTn id="573" fill="hold">
                            <p:stCondLst>
                              <p:cond delay="0"/>
                            </p:stCondLst>
                            <p:childTnLst>
                              <p:par>
                                <p:cTn id="574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576" dur="500"/>
                                        <p:tgtEl>
                                          <p:spTgt spid="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pc="-1" strike="noStrike">
                <a:solidFill>
                  <a:srgbClr val="9900ff"/>
                </a:solidFill>
                <a:latin typeface="Times New Roman"/>
              </a:rPr>
              <a:t>The Bohr Model vs.</a:t>
            </a:r>
            <a:br/>
            <a:r>
              <a:rPr b="0" lang="en-US" sz="4000" spc="-1" strike="noStrike">
                <a:solidFill>
                  <a:srgbClr val="9900ff"/>
                </a:solidFill>
                <a:latin typeface="Times New Roman"/>
              </a:rPr>
              <a:t>the Quantum-Mechanical Model</a:t>
            </a:r>
            <a:endParaRPr b="0" lang="en-US" sz="40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228" name="TextShape 2"/>
          <p:cNvSpPr txBox="1"/>
          <p:nvPr/>
        </p:nvSpPr>
        <p:spPr>
          <a:xfrm>
            <a:off x="685800" y="198108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Both the Bohr and quantum-mechanical models predict the spectrum of hydrogen very accurately.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Only the quantum-mechanical model predicts the spectra of multi-electron atoms.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577" dur="indefinite" restart="never" nodeType="tmRoot">
          <p:childTnLst>
            <p:seq>
              <p:cTn id="578" dur="indefinite" nodeType="mainSeq">
                <p:childTnLst>
                  <p:par>
                    <p:cTn id="579" fill="hold">
                      <p:stCondLst>
                        <p:cond delay="indefinite"/>
                      </p:stCondLst>
                      <p:childTnLst>
                        <p:par>
                          <p:cTn id="580" fill="hold">
                            <p:stCondLst>
                              <p:cond delay="0"/>
                            </p:stCondLst>
                            <p:childTnLst>
                              <p:par>
                                <p:cTn id="581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583" dur="500"/>
                                        <p:tgtEl>
                                          <p:spTgt spid="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4" fill="hold">
                      <p:stCondLst>
                        <p:cond delay="indefinite"/>
                      </p:stCondLst>
                      <p:childTnLst>
                        <p:par>
                          <p:cTn id="585" fill="hold">
                            <p:stCondLst>
                              <p:cond delay="0"/>
                            </p:stCondLst>
                            <p:childTnLst>
                              <p:par>
                                <p:cTn id="586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588" dur="500"/>
                                        <p:tgtEl>
                                          <p:spTgt spid="2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TextShape 1"/>
          <p:cNvSpPr txBox="1"/>
          <p:nvPr/>
        </p:nvSpPr>
        <p:spPr>
          <a:xfrm>
            <a:off x="685800" y="30456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Electron Configurations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230" name="TextShape 2"/>
          <p:cNvSpPr txBox="1"/>
          <p:nvPr/>
        </p:nvSpPr>
        <p:spPr>
          <a:xfrm>
            <a:off x="685800" y="1447560"/>
            <a:ext cx="7772400" cy="48006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The distribution of electrons into the various energy shells and subshells in an atom in its ground state is called its </a:t>
            </a:r>
            <a:r>
              <a:rPr b="1" lang="en-US" sz="2800" spc="-1" strike="noStrike">
                <a:solidFill>
                  <a:srgbClr val="000000"/>
                </a:solidFill>
                <a:latin typeface="Times New Roman"/>
              </a:rPr>
              <a:t>electron configuration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Each energy shell and subshell has a maximum number of electrons it can hold.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 = 2, 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p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 = 6, 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d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 = 10, 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f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 = 14.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Based on the number of orbitals in the subshell.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We place electrons in the energy shells and subshells in order of energy, from low energy up.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Aufbau principle.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589" dur="indefinite" restart="never" nodeType="tmRoot">
          <p:childTnLst>
            <p:seq>
              <p:cTn id="590" dur="indefinite" nodeType="mainSeq">
                <p:childTnLst>
                  <p:par>
                    <p:cTn id="591" fill="hold">
                      <p:stCondLst>
                        <p:cond delay="indefinite"/>
                      </p:stCondLst>
                      <p:childTnLst>
                        <p:par>
                          <p:cTn id="592" fill="hold">
                            <p:stCondLst>
                              <p:cond delay="0"/>
                            </p:stCondLst>
                            <p:childTnLst>
                              <p:par>
                                <p:cTn id="593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595" dur="500"/>
                                        <p:tgtEl>
                                          <p:spTgt spid="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6" fill="hold">
                      <p:stCondLst>
                        <p:cond delay="indefinite"/>
                      </p:stCondLst>
                      <p:childTnLst>
                        <p:par>
                          <p:cTn id="597" fill="hold">
                            <p:stCondLst>
                              <p:cond delay="0"/>
                            </p:stCondLst>
                            <p:childTnLst>
                              <p:par>
                                <p:cTn id="598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600" dur="500"/>
                                        <p:tgtEl>
                                          <p:spTgt spid="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1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603" dur="500"/>
                                        <p:tgtEl>
                                          <p:spTgt spid="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4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606" dur="500"/>
                                        <p:tgtEl>
                                          <p:spTgt spid="2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7" fill="hold">
                      <p:stCondLst>
                        <p:cond delay="indefinite"/>
                      </p:stCondLst>
                      <p:childTnLst>
                        <p:par>
                          <p:cTn id="608" fill="hold">
                            <p:stCondLst>
                              <p:cond delay="0"/>
                            </p:stCondLst>
                            <p:childTnLst>
                              <p:par>
                                <p:cTn id="609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611" dur="500"/>
                                        <p:tgtEl>
                                          <p:spTgt spid="2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2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614" dur="500"/>
                                        <p:tgtEl>
                                          <p:spTgt spid="2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Line 1"/>
          <p:cNvSpPr/>
          <p:nvPr/>
        </p:nvSpPr>
        <p:spPr>
          <a:xfrm>
            <a:off x="609480" y="609480"/>
            <a:ext cx="0" cy="5791320"/>
          </a:xfrm>
          <a:prstGeom prst="line">
            <a:avLst/>
          </a:prstGeom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232" name="CustomShape 2"/>
          <p:cNvSpPr/>
          <p:nvPr/>
        </p:nvSpPr>
        <p:spPr>
          <a:xfrm rot="16200000">
            <a:off x="-248040" y="2992320"/>
            <a:ext cx="1208520" cy="515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360" rIns="90360" tIns="44280" bIns="4428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Energy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33" name="Line 3"/>
          <p:cNvSpPr/>
          <p:nvPr/>
        </p:nvSpPr>
        <p:spPr>
          <a:xfrm flipV="1">
            <a:off x="380880" y="1904760"/>
            <a:ext cx="0" cy="609480"/>
          </a:xfrm>
          <a:prstGeom prst="line">
            <a:avLst/>
          </a:prstGeom>
          <a:ln w="12600">
            <a:solidFill>
              <a:srgbClr val="000000"/>
            </a:solidFill>
            <a:miter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grpSp>
        <p:nvGrpSpPr>
          <p:cNvPr id="234" name="Group 4"/>
          <p:cNvGrpSpPr/>
          <p:nvPr/>
        </p:nvGrpSpPr>
        <p:grpSpPr>
          <a:xfrm>
            <a:off x="806400" y="6188040"/>
            <a:ext cx="744120" cy="515520"/>
            <a:chOff x="806400" y="6188040"/>
            <a:chExt cx="744120" cy="515520"/>
          </a:xfrm>
        </p:grpSpPr>
        <p:sp>
          <p:nvSpPr>
            <p:cNvPr id="235" name="CustomShape 5"/>
            <p:cNvSpPr/>
            <p:nvPr/>
          </p:nvSpPr>
          <p:spPr>
            <a:xfrm>
              <a:off x="806400" y="6254640"/>
              <a:ext cx="292320" cy="292320"/>
            </a:xfrm>
            <a:prstGeom prst="ellipse">
              <a:avLst/>
            </a:prstGeom>
            <a:solidFill>
              <a:srgbClr val="00dfca"/>
            </a:solidFill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36" name="CustomShape 6"/>
            <p:cNvSpPr/>
            <p:nvPr/>
          </p:nvSpPr>
          <p:spPr>
            <a:xfrm>
              <a:off x="1051920" y="6188040"/>
              <a:ext cx="498600" cy="51552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800" spc="-1" strike="noStrike">
                  <a:solidFill>
                    <a:srgbClr val="000000"/>
                  </a:solidFill>
                  <a:latin typeface="Times New Roman"/>
                </a:rPr>
                <a:t>1s</a:t>
              </a:r>
              <a:endParaRPr b="0" lang="en-US" sz="28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</p:grpSp>
      <p:grpSp>
        <p:nvGrpSpPr>
          <p:cNvPr id="237" name="Group 7"/>
          <p:cNvGrpSpPr/>
          <p:nvPr/>
        </p:nvGrpSpPr>
        <p:grpSpPr>
          <a:xfrm>
            <a:off x="806400" y="473040"/>
            <a:ext cx="744120" cy="515520"/>
            <a:chOff x="806400" y="473040"/>
            <a:chExt cx="744120" cy="515520"/>
          </a:xfrm>
        </p:grpSpPr>
        <p:sp>
          <p:nvSpPr>
            <p:cNvPr id="238" name="CustomShape 8"/>
            <p:cNvSpPr/>
            <p:nvPr/>
          </p:nvSpPr>
          <p:spPr>
            <a:xfrm>
              <a:off x="806400" y="615960"/>
              <a:ext cx="292320" cy="291960"/>
            </a:xfrm>
            <a:prstGeom prst="ellipse">
              <a:avLst/>
            </a:prstGeom>
            <a:solidFill>
              <a:srgbClr val="714400"/>
            </a:solidFill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39" name="CustomShape 9"/>
            <p:cNvSpPr/>
            <p:nvPr/>
          </p:nvSpPr>
          <p:spPr>
            <a:xfrm>
              <a:off x="1051920" y="473040"/>
              <a:ext cx="498600" cy="51552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800" spc="-1" strike="noStrike">
                  <a:solidFill>
                    <a:srgbClr val="000000"/>
                  </a:solidFill>
                  <a:latin typeface="Times New Roman"/>
                </a:rPr>
                <a:t>7s</a:t>
              </a:r>
              <a:endParaRPr b="0" lang="en-US" sz="28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</p:grpSp>
      <p:grpSp>
        <p:nvGrpSpPr>
          <p:cNvPr id="240" name="Group 10"/>
          <p:cNvGrpSpPr/>
          <p:nvPr/>
        </p:nvGrpSpPr>
        <p:grpSpPr>
          <a:xfrm>
            <a:off x="806400" y="4359240"/>
            <a:ext cx="2459880" cy="1125000"/>
            <a:chOff x="806400" y="4359240"/>
            <a:chExt cx="2459880" cy="1125000"/>
          </a:xfrm>
        </p:grpSpPr>
        <p:sp>
          <p:nvSpPr>
            <p:cNvPr id="241" name="CustomShape 11"/>
            <p:cNvSpPr/>
            <p:nvPr/>
          </p:nvSpPr>
          <p:spPr>
            <a:xfrm>
              <a:off x="806400" y="5035680"/>
              <a:ext cx="292320" cy="291960"/>
            </a:xfrm>
            <a:prstGeom prst="ellipse">
              <a:avLst/>
            </a:prstGeom>
            <a:solidFill>
              <a:srgbClr val="0066ff"/>
            </a:solidFill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grpSp>
          <p:nvGrpSpPr>
            <p:cNvPr id="242" name="Group 12"/>
            <p:cNvGrpSpPr/>
            <p:nvPr/>
          </p:nvGrpSpPr>
          <p:grpSpPr>
            <a:xfrm>
              <a:off x="1568520" y="4425840"/>
              <a:ext cx="1206360" cy="292320"/>
              <a:chOff x="1568520" y="4425840"/>
              <a:chExt cx="1206360" cy="292320"/>
            </a:xfrm>
          </p:grpSpPr>
          <p:sp>
            <p:nvSpPr>
              <p:cNvPr id="243" name="CustomShape 13"/>
              <p:cNvSpPr/>
              <p:nvPr/>
            </p:nvSpPr>
            <p:spPr>
              <a:xfrm>
                <a:off x="1568520" y="4425840"/>
                <a:ext cx="291960" cy="292320"/>
              </a:xfrm>
              <a:prstGeom prst="ellipse">
                <a:avLst/>
              </a:prstGeom>
              <a:solidFill>
                <a:srgbClr val="0066ff"/>
              </a:solidFill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244" name="CustomShape 14"/>
              <p:cNvSpPr/>
              <p:nvPr/>
            </p:nvSpPr>
            <p:spPr>
              <a:xfrm>
                <a:off x="2025720" y="4425840"/>
                <a:ext cx="291960" cy="292320"/>
              </a:xfrm>
              <a:prstGeom prst="ellipse">
                <a:avLst/>
              </a:prstGeom>
              <a:solidFill>
                <a:srgbClr val="0066ff"/>
              </a:solidFill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245" name="CustomShape 15"/>
              <p:cNvSpPr/>
              <p:nvPr/>
            </p:nvSpPr>
            <p:spPr>
              <a:xfrm>
                <a:off x="2482920" y="4425840"/>
                <a:ext cx="291960" cy="292320"/>
              </a:xfrm>
              <a:prstGeom prst="ellipse">
                <a:avLst/>
              </a:prstGeom>
              <a:solidFill>
                <a:srgbClr val="0066ff"/>
              </a:solidFill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</p:grpSp>
        <p:sp>
          <p:nvSpPr>
            <p:cNvPr id="246" name="CustomShape 16"/>
            <p:cNvSpPr/>
            <p:nvPr/>
          </p:nvSpPr>
          <p:spPr>
            <a:xfrm>
              <a:off x="1051920" y="4968720"/>
              <a:ext cx="498600" cy="51552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800" spc="-1" strike="noStrike">
                  <a:solidFill>
                    <a:srgbClr val="000000"/>
                  </a:solidFill>
                  <a:latin typeface="Times New Roman"/>
                </a:rPr>
                <a:t>2s</a:t>
              </a:r>
              <a:endParaRPr b="0" lang="en-US" sz="28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247" name="CustomShape 17"/>
            <p:cNvSpPr/>
            <p:nvPr/>
          </p:nvSpPr>
          <p:spPr>
            <a:xfrm>
              <a:off x="2728080" y="4359240"/>
              <a:ext cx="538200" cy="51552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800" spc="-1" strike="noStrike">
                  <a:solidFill>
                    <a:srgbClr val="000000"/>
                  </a:solidFill>
                  <a:latin typeface="Times New Roman"/>
                </a:rPr>
                <a:t>2p</a:t>
              </a:r>
              <a:endParaRPr b="0" lang="en-US" sz="28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</p:grpSp>
      <p:grpSp>
        <p:nvGrpSpPr>
          <p:cNvPr id="248" name="Group 18"/>
          <p:cNvGrpSpPr/>
          <p:nvPr/>
        </p:nvGrpSpPr>
        <p:grpSpPr>
          <a:xfrm>
            <a:off x="806400" y="2759040"/>
            <a:ext cx="5050800" cy="1582200"/>
            <a:chOff x="806400" y="2759040"/>
            <a:chExt cx="5050800" cy="1582200"/>
          </a:xfrm>
        </p:grpSpPr>
        <p:sp>
          <p:nvSpPr>
            <p:cNvPr id="249" name="CustomShape 19"/>
            <p:cNvSpPr/>
            <p:nvPr/>
          </p:nvSpPr>
          <p:spPr>
            <a:xfrm>
              <a:off x="806400" y="3892680"/>
              <a:ext cx="292320" cy="291960"/>
            </a:xfrm>
            <a:prstGeom prst="ellipse">
              <a:avLst/>
            </a:prstGeom>
            <a:solidFill>
              <a:srgbClr val="ff0000"/>
            </a:solidFill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grpSp>
          <p:nvGrpSpPr>
            <p:cNvPr id="250" name="Group 20"/>
            <p:cNvGrpSpPr/>
            <p:nvPr/>
          </p:nvGrpSpPr>
          <p:grpSpPr>
            <a:xfrm>
              <a:off x="1568520" y="3282840"/>
              <a:ext cx="1206360" cy="292320"/>
              <a:chOff x="1568520" y="3282840"/>
              <a:chExt cx="1206360" cy="292320"/>
            </a:xfrm>
          </p:grpSpPr>
          <p:sp>
            <p:nvSpPr>
              <p:cNvPr id="251" name="CustomShape 21"/>
              <p:cNvSpPr/>
              <p:nvPr/>
            </p:nvSpPr>
            <p:spPr>
              <a:xfrm>
                <a:off x="1568520" y="3282840"/>
                <a:ext cx="291960" cy="292320"/>
              </a:xfrm>
              <a:prstGeom prst="ellipse">
                <a:avLst/>
              </a:prstGeom>
              <a:solidFill>
                <a:srgbClr val="ff0000"/>
              </a:solidFill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252" name="CustomShape 22"/>
              <p:cNvSpPr/>
              <p:nvPr/>
            </p:nvSpPr>
            <p:spPr>
              <a:xfrm>
                <a:off x="2025720" y="3282840"/>
                <a:ext cx="291960" cy="292320"/>
              </a:xfrm>
              <a:prstGeom prst="ellipse">
                <a:avLst/>
              </a:prstGeom>
              <a:solidFill>
                <a:srgbClr val="ff0000"/>
              </a:solidFill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253" name="CustomShape 23"/>
              <p:cNvSpPr/>
              <p:nvPr/>
            </p:nvSpPr>
            <p:spPr>
              <a:xfrm>
                <a:off x="2482920" y="3282840"/>
                <a:ext cx="291960" cy="292320"/>
              </a:xfrm>
              <a:prstGeom prst="ellipse">
                <a:avLst/>
              </a:prstGeom>
              <a:solidFill>
                <a:srgbClr val="ff0000"/>
              </a:solidFill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</p:grpSp>
        <p:grpSp>
          <p:nvGrpSpPr>
            <p:cNvPr id="254" name="Group 24"/>
            <p:cNvGrpSpPr/>
            <p:nvPr/>
          </p:nvGrpSpPr>
          <p:grpSpPr>
            <a:xfrm>
              <a:off x="3359160" y="2825640"/>
              <a:ext cx="2044800" cy="292320"/>
              <a:chOff x="3359160" y="2825640"/>
              <a:chExt cx="2044800" cy="292320"/>
            </a:xfrm>
          </p:grpSpPr>
          <p:grpSp>
            <p:nvGrpSpPr>
              <p:cNvPr id="255" name="Group 25"/>
              <p:cNvGrpSpPr/>
              <p:nvPr/>
            </p:nvGrpSpPr>
            <p:grpSpPr>
              <a:xfrm>
                <a:off x="4197240" y="2825640"/>
                <a:ext cx="1206720" cy="292320"/>
                <a:chOff x="4197240" y="2825640"/>
                <a:chExt cx="1206720" cy="292320"/>
              </a:xfrm>
            </p:grpSpPr>
            <p:sp>
              <p:nvSpPr>
                <p:cNvPr id="256" name="CustomShape 26"/>
                <p:cNvSpPr/>
                <p:nvPr/>
              </p:nvSpPr>
              <p:spPr>
                <a:xfrm>
                  <a:off x="4197240" y="2825640"/>
                  <a:ext cx="292320" cy="292320"/>
                </a:xfrm>
                <a:prstGeom prst="ellipse">
                  <a:avLst/>
                </a:prstGeom>
                <a:solidFill>
                  <a:srgbClr val="ff0000"/>
                </a:solidFill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257" name="CustomShape 27"/>
                <p:cNvSpPr/>
                <p:nvPr/>
              </p:nvSpPr>
              <p:spPr>
                <a:xfrm>
                  <a:off x="4654440" y="2825640"/>
                  <a:ext cx="292320" cy="292320"/>
                </a:xfrm>
                <a:prstGeom prst="ellipse">
                  <a:avLst/>
                </a:prstGeom>
                <a:solidFill>
                  <a:srgbClr val="ff0000"/>
                </a:solidFill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258" name="CustomShape 28"/>
                <p:cNvSpPr/>
                <p:nvPr/>
              </p:nvSpPr>
              <p:spPr>
                <a:xfrm>
                  <a:off x="5111640" y="2825640"/>
                  <a:ext cx="292320" cy="292320"/>
                </a:xfrm>
                <a:prstGeom prst="ellipse">
                  <a:avLst/>
                </a:prstGeom>
                <a:solidFill>
                  <a:srgbClr val="ff0000"/>
                </a:solidFill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</p:grpSp>
          <p:sp>
            <p:nvSpPr>
              <p:cNvPr id="259" name="CustomShape 29"/>
              <p:cNvSpPr/>
              <p:nvPr/>
            </p:nvSpPr>
            <p:spPr>
              <a:xfrm>
                <a:off x="3359160" y="2825640"/>
                <a:ext cx="291960" cy="292320"/>
              </a:xfrm>
              <a:prstGeom prst="ellipse">
                <a:avLst/>
              </a:prstGeom>
              <a:solidFill>
                <a:srgbClr val="ff0000"/>
              </a:solidFill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260" name="CustomShape 30"/>
              <p:cNvSpPr/>
              <p:nvPr/>
            </p:nvSpPr>
            <p:spPr>
              <a:xfrm>
                <a:off x="3816360" y="2825640"/>
                <a:ext cx="291960" cy="292320"/>
              </a:xfrm>
              <a:prstGeom prst="ellipse">
                <a:avLst/>
              </a:prstGeom>
              <a:solidFill>
                <a:srgbClr val="ff0000"/>
              </a:solidFill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</p:grpSp>
        <p:sp>
          <p:nvSpPr>
            <p:cNvPr id="261" name="CustomShape 31"/>
            <p:cNvSpPr/>
            <p:nvPr/>
          </p:nvSpPr>
          <p:spPr>
            <a:xfrm>
              <a:off x="1051920" y="3825720"/>
              <a:ext cx="498600" cy="51552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800" spc="-1" strike="noStrike">
                  <a:solidFill>
                    <a:srgbClr val="000000"/>
                  </a:solidFill>
                  <a:latin typeface="Times New Roman"/>
                </a:rPr>
                <a:t>3s</a:t>
              </a:r>
              <a:endParaRPr b="0" lang="en-US" sz="28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262" name="CustomShape 32"/>
            <p:cNvSpPr/>
            <p:nvPr/>
          </p:nvSpPr>
          <p:spPr>
            <a:xfrm>
              <a:off x="2728080" y="3216240"/>
              <a:ext cx="538200" cy="51552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800" spc="-1" strike="noStrike">
                  <a:solidFill>
                    <a:srgbClr val="000000"/>
                  </a:solidFill>
                  <a:latin typeface="Times New Roman"/>
                </a:rPr>
                <a:t>3p</a:t>
              </a:r>
              <a:endParaRPr b="0" lang="en-US" sz="28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263" name="CustomShape 33"/>
            <p:cNvSpPr/>
            <p:nvPr/>
          </p:nvSpPr>
          <p:spPr>
            <a:xfrm>
              <a:off x="5319000" y="2759040"/>
              <a:ext cx="538200" cy="51552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800" spc="-1" strike="noStrike">
                  <a:solidFill>
                    <a:srgbClr val="000000"/>
                  </a:solidFill>
                  <a:latin typeface="Times New Roman"/>
                </a:rPr>
                <a:t>3d</a:t>
              </a:r>
              <a:endParaRPr b="0" lang="en-US" sz="28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</p:grpSp>
      <p:grpSp>
        <p:nvGrpSpPr>
          <p:cNvPr id="264" name="Group 34"/>
          <p:cNvGrpSpPr/>
          <p:nvPr/>
        </p:nvGrpSpPr>
        <p:grpSpPr>
          <a:xfrm>
            <a:off x="806400" y="311040"/>
            <a:ext cx="5126040" cy="1363320"/>
            <a:chOff x="806400" y="311040"/>
            <a:chExt cx="5126040" cy="1363320"/>
          </a:xfrm>
        </p:grpSpPr>
        <p:sp>
          <p:nvSpPr>
            <p:cNvPr id="265" name="CustomShape 35"/>
            <p:cNvSpPr/>
            <p:nvPr/>
          </p:nvSpPr>
          <p:spPr>
            <a:xfrm>
              <a:off x="806400" y="1225440"/>
              <a:ext cx="292320" cy="292320"/>
            </a:xfrm>
            <a:prstGeom prst="ellipse">
              <a:avLst/>
            </a:prstGeom>
            <a:solidFill>
              <a:srgbClr val="438e00"/>
            </a:solidFill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grpSp>
          <p:nvGrpSpPr>
            <p:cNvPr id="266" name="Group 36"/>
            <p:cNvGrpSpPr/>
            <p:nvPr/>
          </p:nvGrpSpPr>
          <p:grpSpPr>
            <a:xfrm>
              <a:off x="1568520" y="844560"/>
              <a:ext cx="1206360" cy="291960"/>
              <a:chOff x="1568520" y="844560"/>
              <a:chExt cx="1206360" cy="291960"/>
            </a:xfrm>
          </p:grpSpPr>
          <p:sp>
            <p:nvSpPr>
              <p:cNvPr id="267" name="CustomShape 37"/>
              <p:cNvSpPr/>
              <p:nvPr/>
            </p:nvSpPr>
            <p:spPr>
              <a:xfrm>
                <a:off x="1568520" y="844560"/>
                <a:ext cx="291960" cy="291960"/>
              </a:xfrm>
              <a:prstGeom prst="ellipse">
                <a:avLst/>
              </a:prstGeom>
              <a:solidFill>
                <a:srgbClr val="438e00"/>
              </a:solidFill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268" name="CustomShape 38"/>
              <p:cNvSpPr/>
              <p:nvPr/>
            </p:nvSpPr>
            <p:spPr>
              <a:xfrm>
                <a:off x="2025720" y="844560"/>
                <a:ext cx="291960" cy="291960"/>
              </a:xfrm>
              <a:prstGeom prst="ellipse">
                <a:avLst/>
              </a:prstGeom>
              <a:solidFill>
                <a:srgbClr val="438e00"/>
              </a:solidFill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269" name="CustomShape 39"/>
              <p:cNvSpPr/>
              <p:nvPr/>
            </p:nvSpPr>
            <p:spPr>
              <a:xfrm>
                <a:off x="2482920" y="844560"/>
                <a:ext cx="291960" cy="291960"/>
              </a:xfrm>
              <a:prstGeom prst="ellipse">
                <a:avLst/>
              </a:prstGeom>
              <a:solidFill>
                <a:srgbClr val="438e00"/>
              </a:solidFill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</p:grpSp>
        <p:grpSp>
          <p:nvGrpSpPr>
            <p:cNvPr id="270" name="Group 40"/>
            <p:cNvGrpSpPr/>
            <p:nvPr/>
          </p:nvGrpSpPr>
          <p:grpSpPr>
            <a:xfrm>
              <a:off x="3359160" y="311040"/>
              <a:ext cx="2044800" cy="292320"/>
              <a:chOff x="3359160" y="311040"/>
              <a:chExt cx="2044800" cy="292320"/>
            </a:xfrm>
          </p:grpSpPr>
          <p:grpSp>
            <p:nvGrpSpPr>
              <p:cNvPr id="271" name="Group 41"/>
              <p:cNvGrpSpPr/>
              <p:nvPr/>
            </p:nvGrpSpPr>
            <p:grpSpPr>
              <a:xfrm>
                <a:off x="4197240" y="311040"/>
                <a:ext cx="1206720" cy="292320"/>
                <a:chOff x="4197240" y="311040"/>
                <a:chExt cx="1206720" cy="292320"/>
              </a:xfrm>
            </p:grpSpPr>
            <p:sp>
              <p:nvSpPr>
                <p:cNvPr id="272" name="CustomShape 42"/>
                <p:cNvSpPr/>
                <p:nvPr/>
              </p:nvSpPr>
              <p:spPr>
                <a:xfrm>
                  <a:off x="4197240" y="311040"/>
                  <a:ext cx="292320" cy="292320"/>
                </a:xfrm>
                <a:prstGeom prst="ellipse">
                  <a:avLst/>
                </a:prstGeom>
                <a:solidFill>
                  <a:srgbClr val="438e00"/>
                </a:solidFill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273" name="CustomShape 43"/>
                <p:cNvSpPr/>
                <p:nvPr/>
              </p:nvSpPr>
              <p:spPr>
                <a:xfrm>
                  <a:off x="4654440" y="311040"/>
                  <a:ext cx="292320" cy="292320"/>
                </a:xfrm>
                <a:prstGeom prst="ellipse">
                  <a:avLst/>
                </a:prstGeom>
                <a:solidFill>
                  <a:srgbClr val="438e00"/>
                </a:solidFill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274" name="CustomShape 44"/>
                <p:cNvSpPr/>
                <p:nvPr/>
              </p:nvSpPr>
              <p:spPr>
                <a:xfrm>
                  <a:off x="5111640" y="311040"/>
                  <a:ext cx="292320" cy="292320"/>
                </a:xfrm>
                <a:prstGeom prst="ellipse">
                  <a:avLst/>
                </a:prstGeom>
                <a:solidFill>
                  <a:srgbClr val="438e00"/>
                </a:solidFill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</p:grpSp>
          <p:sp>
            <p:nvSpPr>
              <p:cNvPr id="275" name="CustomShape 45"/>
              <p:cNvSpPr/>
              <p:nvPr/>
            </p:nvSpPr>
            <p:spPr>
              <a:xfrm>
                <a:off x="3359160" y="311040"/>
                <a:ext cx="291960" cy="292320"/>
              </a:xfrm>
              <a:prstGeom prst="ellipse">
                <a:avLst/>
              </a:prstGeom>
              <a:solidFill>
                <a:srgbClr val="438e00"/>
              </a:solidFill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276" name="CustomShape 46"/>
              <p:cNvSpPr/>
              <p:nvPr/>
            </p:nvSpPr>
            <p:spPr>
              <a:xfrm>
                <a:off x="3816360" y="311040"/>
                <a:ext cx="291960" cy="292320"/>
              </a:xfrm>
              <a:prstGeom prst="ellipse">
                <a:avLst/>
              </a:prstGeom>
              <a:solidFill>
                <a:srgbClr val="438e00"/>
              </a:solidFill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</p:grpSp>
        <p:sp>
          <p:nvSpPr>
            <p:cNvPr id="277" name="CustomShape 47"/>
            <p:cNvSpPr/>
            <p:nvPr/>
          </p:nvSpPr>
          <p:spPr>
            <a:xfrm>
              <a:off x="1051920" y="1158840"/>
              <a:ext cx="498600" cy="51552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800" spc="-1" strike="noStrike">
                  <a:solidFill>
                    <a:srgbClr val="000000"/>
                  </a:solidFill>
                  <a:latin typeface="Times New Roman"/>
                </a:rPr>
                <a:t>6s</a:t>
              </a:r>
              <a:endParaRPr b="0" lang="en-US" sz="28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278" name="CustomShape 48"/>
            <p:cNvSpPr/>
            <p:nvPr/>
          </p:nvSpPr>
          <p:spPr>
            <a:xfrm>
              <a:off x="2728080" y="777960"/>
              <a:ext cx="538200" cy="51552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800" spc="-1" strike="noStrike">
                  <a:solidFill>
                    <a:srgbClr val="000000"/>
                  </a:solidFill>
                  <a:latin typeface="Times New Roman"/>
                </a:rPr>
                <a:t>6p</a:t>
              </a:r>
              <a:endParaRPr b="0" lang="en-US" sz="28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279" name="CustomShape 49"/>
            <p:cNvSpPr/>
            <p:nvPr/>
          </p:nvSpPr>
          <p:spPr>
            <a:xfrm>
              <a:off x="5396040" y="320760"/>
              <a:ext cx="536400" cy="94212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800" spc="-1" strike="noStrike">
                  <a:solidFill>
                    <a:srgbClr val="000000"/>
                  </a:solidFill>
                  <a:latin typeface="Times New Roman"/>
                </a:rPr>
                <a:t>6d</a:t>
              </a:r>
              <a:endParaRPr b="0" lang="en-US" sz="28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</p:grpSp>
      <p:grpSp>
        <p:nvGrpSpPr>
          <p:cNvPr id="280" name="Group 50"/>
          <p:cNvGrpSpPr/>
          <p:nvPr/>
        </p:nvGrpSpPr>
        <p:grpSpPr>
          <a:xfrm>
            <a:off x="806400" y="1073160"/>
            <a:ext cx="8102520" cy="2353680"/>
            <a:chOff x="806400" y="1073160"/>
            <a:chExt cx="8102520" cy="2353680"/>
          </a:xfrm>
        </p:grpSpPr>
        <p:sp>
          <p:nvSpPr>
            <p:cNvPr id="281" name="CustomShape 51"/>
            <p:cNvSpPr/>
            <p:nvPr/>
          </p:nvSpPr>
          <p:spPr>
            <a:xfrm>
              <a:off x="806400" y="2978280"/>
              <a:ext cx="292320" cy="291960"/>
            </a:xfrm>
            <a:prstGeom prst="ellipse">
              <a:avLst/>
            </a:prstGeom>
            <a:solidFill>
              <a:srgbClr val="ff814b"/>
            </a:solidFill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grpSp>
          <p:nvGrpSpPr>
            <p:cNvPr id="282" name="Group 52"/>
            <p:cNvGrpSpPr/>
            <p:nvPr/>
          </p:nvGrpSpPr>
          <p:grpSpPr>
            <a:xfrm>
              <a:off x="1568520" y="2292480"/>
              <a:ext cx="1206360" cy="291960"/>
              <a:chOff x="1568520" y="2292480"/>
              <a:chExt cx="1206360" cy="291960"/>
            </a:xfrm>
          </p:grpSpPr>
          <p:sp>
            <p:nvSpPr>
              <p:cNvPr id="283" name="CustomShape 53"/>
              <p:cNvSpPr/>
              <p:nvPr/>
            </p:nvSpPr>
            <p:spPr>
              <a:xfrm>
                <a:off x="1568520" y="2292480"/>
                <a:ext cx="291960" cy="291960"/>
              </a:xfrm>
              <a:prstGeom prst="ellipse">
                <a:avLst/>
              </a:prstGeom>
              <a:solidFill>
                <a:srgbClr val="ff814b"/>
              </a:solidFill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284" name="CustomShape 54"/>
              <p:cNvSpPr/>
              <p:nvPr/>
            </p:nvSpPr>
            <p:spPr>
              <a:xfrm>
                <a:off x="2025720" y="2292480"/>
                <a:ext cx="291960" cy="291960"/>
              </a:xfrm>
              <a:prstGeom prst="ellipse">
                <a:avLst/>
              </a:prstGeom>
              <a:solidFill>
                <a:srgbClr val="ff814b"/>
              </a:solidFill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285" name="CustomShape 55"/>
              <p:cNvSpPr/>
              <p:nvPr/>
            </p:nvSpPr>
            <p:spPr>
              <a:xfrm>
                <a:off x="2482920" y="2292480"/>
                <a:ext cx="291960" cy="291960"/>
              </a:xfrm>
              <a:prstGeom prst="ellipse">
                <a:avLst/>
              </a:prstGeom>
              <a:solidFill>
                <a:srgbClr val="ff814b"/>
              </a:solidFill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</p:grpSp>
        <p:grpSp>
          <p:nvGrpSpPr>
            <p:cNvPr id="286" name="Group 56"/>
            <p:cNvGrpSpPr/>
            <p:nvPr/>
          </p:nvGrpSpPr>
          <p:grpSpPr>
            <a:xfrm>
              <a:off x="3359160" y="1835280"/>
              <a:ext cx="2044800" cy="291960"/>
              <a:chOff x="3359160" y="1835280"/>
              <a:chExt cx="2044800" cy="291960"/>
            </a:xfrm>
          </p:grpSpPr>
          <p:grpSp>
            <p:nvGrpSpPr>
              <p:cNvPr id="287" name="Group 57"/>
              <p:cNvGrpSpPr/>
              <p:nvPr/>
            </p:nvGrpSpPr>
            <p:grpSpPr>
              <a:xfrm>
                <a:off x="4197240" y="1835280"/>
                <a:ext cx="1206720" cy="291960"/>
                <a:chOff x="4197240" y="1835280"/>
                <a:chExt cx="1206720" cy="291960"/>
              </a:xfrm>
            </p:grpSpPr>
            <p:sp>
              <p:nvSpPr>
                <p:cNvPr id="288" name="CustomShape 58"/>
                <p:cNvSpPr/>
                <p:nvPr/>
              </p:nvSpPr>
              <p:spPr>
                <a:xfrm>
                  <a:off x="4197240" y="1835280"/>
                  <a:ext cx="292320" cy="291960"/>
                </a:xfrm>
                <a:prstGeom prst="ellipse">
                  <a:avLst/>
                </a:prstGeom>
                <a:solidFill>
                  <a:srgbClr val="ff814b"/>
                </a:solidFill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289" name="CustomShape 59"/>
                <p:cNvSpPr/>
                <p:nvPr/>
              </p:nvSpPr>
              <p:spPr>
                <a:xfrm>
                  <a:off x="4654440" y="1835280"/>
                  <a:ext cx="292320" cy="291960"/>
                </a:xfrm>
                <a:prstGeom prst="ellipse">
                  <a:avLst/>
                </a:prstGeom>
                <a:solidFill>
                  <a:srgbClr val="ff814b"/>
                </a:solidFill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290" name="CustomShape 60"/>
                <p:cNvSpPr/>
                <p:nvPr/>
              </p:nvSpPr>
              <p:spPr>
                <a:xfrm>
                  <a:off x="5111640" y="1835280"/>
                  <a:ext cx="292320" cy="291960"/>
                </a:xfrm>
                <a:prstGeom prst="ellipse">
                  <a:avLst/>
                </a:prstGeom>
                <a:solidFill>
                  <a:srgbClr val="ff814b"/>
                </a:solidFill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</p:grpSp>
          <p:sp>
            <p:nvSpPr>
              <p:cNvPr id="291" name="CustomShape 61"/>
              <p:cNvSpPr/>
              <p:nvPr/>
            </p:nvSpPr>
            <p:spPr>
              <a:xfrm>
                <a:off x="3359160" y="1835280"/>
                <a:ext cx="291960" cy="291960"/>
              </a:xfrm>
              <a:prstGeom prst="ellipse">
                <a:avLst/>
              </a:prstGeom>
              <a:solidFill>
                <a:srgbClr val="ff814b"/>
              </a:solidFill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292" name="CustomShape 62"/>
              <p:cNvSpPr/>
              <p:nvPr/>
            </p:nvSpPr>
            <p:spPr>
              <a:xfrm>
                <a:off x="3816360" y="1835280"/>
                <a:ext cx="291960" cy="291960"/>
              </a:xfrm>
              <a:prstGeom prst="ellipse">
                <a:avLst/>
              </a:prstGeom>
              <a:solidFill>
                <a:srgbClr val="ff814b"/>
              </a:solidFill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</p:grpSp>
        <p:grpSp>
          <p:nvGrpSpPr>
            <p:cNvPr id="293" name="Group 63"/>
            <p:cNvGrpSpPr/>
            <p:nvPr/>
          </p:nvGrpSpPr>
          <p:grpSpPr>
            <a:xfrm>
              <a:off x="6026040" y="1073160"/>
              <a:ext cx="2882880" cy="291960"/>
              <a:chOff x="6026040" y="1073160"/>
              <a:chExt cx="2882880" cy="291960"/>
            </a:xfrm>
          </p:grpSpPr>
          <p:grpSp>
            <p:nvGrpSpPr>
              <p:cNvPr id="294" name="Group 64"/>
              <p:cNvGrpSpPr/>
              <p:nvPr/>
            </p:nvGrpSpPr>
            <p:grpSpPr>
              <a:xfrm>
                <a:off x="6864480" y="1073160"/>
                <a:ext cx="2044440" cy="291960"/>
                <a:chOff x="6864480" y="1073160"/>
                <a:chExt cx="2044440" cy="291960"/>
              </a:xfrm>
            </p:grpSpPr>
            <p:grpSp>
              <p:nvGrpSpPr>
                <p:cNvPr id="295" name="Group 65"/>
                <p:cNvGrpSpPr/>
                <p:nvPr/>
              </p:nvGrpSpPr>
              <p:grpSpPr>
                <a:xfrm>
                  <a:off x="7702560" y="1073160"/>
                  <a:ext cx="1206360" cy="291960"/>
                  <a:chOff x="7702560" y="1073160"/>
                  <a:chExt cx="1206360" cy="291960"/>
                </a:xfrm>
              </p:grpSpPr>
              <p:sp>
                <p:nvSpPr>
                  <p:cNvPr id="296" name="CustomShape 66"/>
                  <p:cNvSpPr/>
                  <p:nvPr/>
                </p:nvSpPr>
                <p:spPr>
                  <a:xfrm>
                    <a:off x="7702560" y="1073160"/>
                    <a:ext cx="291960" cy="291960"/>
                  </a:xfrm>
                  <a:prstGeom prst="ellipse">
                    <a:avLst/>
                  </a:prstGeom>
                  <a:solidFill>
                    <a:srgbClr val="ff814b"/>
                  </a:solidFill>
                  <a:ln w="12600">
                    <a:solidFill>
                      <a:srgbClr val="000000"/>
                    </a:solidFill>
                    <a:miter/>
                  </a:ln>
                </p:spPr>
                <p:style>
                  <a:lnRef idx="0"/>
                  <a:fillRef idx="0"/>
                  <a:effectRef idx="0"/>
                  <a:fontRef idx="minor"/>
                </p:style>
              </p:sp>
              <p:sp>
                <p:nvSpPr>
                  <p:cNvPr id="297" name="CustomShape 67"/>
                  <p:cNvSpPr/>
                  <p:nvPr/>
                </p:nvSpPr>
                <p:spPr>
                  <a:xfrm>
                    <a:off x="8159760" y="1073160"/>
                    <a:ext cx="291960" cy="291960"/>
                  </a:xfrm>
                  <a:prstGeom prst="ellipse">
                    <a:avLst/>
                  </a:prstGeom>
                  <a:solidFill>
                    <a:srgbClr val="ff814b"/>
                  </a:solidFill>
                  <a:ln w="12600">
                    <a:solidFill>
                      <a:srgbClr val="000000"/>
                    </a:solidFill>
                    <a:miter/>
                  </a:ln>
                </p:spPr>
                <p:style>
                  <a:lnRef idx="0"/>
                  <a:fillRef idx="0"/>
                  <a:effectRef idx="0"/>
                  <a:fontRef idx="minor"/>
                </p:style>
              </p:sp>
              <p:sp>
                <p:nvSpPr>
                  <p:cNvPr id="298" name="CustomShape 68"/>
                  <p:cNvSpPr/>
                  <p:nvPr/>
                </p:nvSpPr>
                <p:spPr>
                  <a:xfrm>
                    <a:off x="8616960" y="1073160"/>
                    <a:ext cx="291960" cy="291960"/>
                  </a:xfrm>
                  <a:prstGeom prst="ellipse">
                    <a:avLst/>
                  </a:prstGeom>
                  <a:solidFill>
                    <a:srgbClr val="ff814b"/>
                  </a:solidFill>
                  <a:ln w="12600">
                    <a:solidFill>
                      <a:srgbClr val="000000"/>
                    </a:solidFill>
                    <a:miter/>
                  </a:ln>
                </p:spPr>
                <p:style>
                  <a:lnRef idx="0"/>
                  <a:fillRef idx="0"/>
                  <a:effectRef idx="0"/>
                  <a:fontRef idx="minor"/>
                </p:style>
              </p:sp>
            </p:grpSp>
            <p:sp>
              <p:nvSpPr>
                <p:cNvPr id="299" name="CustomShape 69"/>
                <p:cNvSpPr/>
                <p:nvPr/>
              </p:nvSpPr>
              <p:spPr>
                <a:xfrm>
                  <a:off x="6864480" y="1073160"/>
                  <a:ext cx="291960" cy="291960"/>
                </a:xfrm>
                <a:prstGeom prst="ellipse">
                  <a:avLst/>
                </a:prstGeom>
                <a:solidFill>
                  <a:srgbClr val="ff814b"/>
                </a:solidFill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300" name="CustomShape 70"/>
                <p:cNvSpPr/>
                <p:nvPr/>
              </p:nvSpPr>
              <p:spPr>
                <a:xfrm>
                  <a:off x="7321680" y="1073160"/>
                  <a:ext cx="291960" cy="291960"/>
                </a:xfrm>
                <a:prstGeom prst="ellipse">
                  <a:avLst/>
                </a:prstGeom>
                <a:solidFill>
                  <a:srgbClr val="ff814b"/>
                </a:solidFill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</p:grpSp>
          <p:sp>
            <p:nvSpPr>
              <p:cNvPr id="301" name="CustomShape 71"/>
              <p:cNvSpPr/>
              <p:nvPr/>
            </p:nvSpPr>
            <p:spPr>
              <a:xfrm>
                <a:off x="6026040" y="1073160"/>
                <a:ext cx="292320" cy="291960"/>
              </a:xfrm>
              <a:prstGeom prst="ellipse">
                <a:avLst/>
              </a:prstGeom>
              <a:solidFill>
                <a:srgbClr val="ff814b"/>
              </a:solidFill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302" name="CustomShape 72"/>
              <p:cNvSpPr/>
              <p:nvPr/>
            </p:nvSpPr>
            <p:spPr>
              <a:xfrm>
                <a:off x="6483240" y="1073160"/>
                <a:ext cx="292320" cy="291960"/>
              </a:xfrm>
              <a:prstGeom prst="ellipse">
                <a:avLst/>
              </a:prstGeom>
              <a:solidFill>
                <a:srgbClr val="ff814b"/>
              </a:solidFill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</p:grpSp>
        <p:sp>
          <p:nvSpPr>
            <p:cNvPr id="303" name="CustomShape 73"/>
            <p:cNvSpPr/>
            <p:nvPr/>
          </p:nvSpPr>
          <p:spPr>
            <a:xfrm>
              <a:off x="1051920" y="2911320"/>
              <a:ext cx="498600" cy="51552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800" spc="-1" strike="noStrike">
                  <a:solidFill>
                    <a:srgbClr val="000000"/>
                  </a:solidFill>
                  <a:latin typeface="Times New Roman"/>
                </a:rPr>
                <a:t>4s</a:t>
              </a:r>
              <a:endParaRPr b="0" lang="en-US" sz="28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304" name="CustomShape 74"/>
            <p:cNvSpPr/>
            <p:nvPr/>
          </p:nvSpPr>
          <p:spPr>
            <a:xfrm>
              <a:off x="2728080" y="2225520"/>
              <a:ext cx="538200" cy="51552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800" spc="-1" strike="noStrike">
                  <a:solidFill>
                    <a:srgbClr val="000000"/>
                  </a:solidFill>
                  <a:latin typeface="Times New Roman"/>
                </a:rPr>
                <a:t>4p</a:t>
              </a:r>
              <a:endParaRPr b="0" lang="en-US" sz="28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305" name="CustomShape 75"/>
            <p:cNvSpPr/>
            <p:nvPr/>
          </p:nvSpPr>
          <p:spPr>
            <a:xfrm>
              <a:off x="5395320" y="1768320"/>
              <a:ext cx="538200" cy="51552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800" spc="-1" strike="noStrike">
                  <a:solidFill>
                    <a:srgbClr val="000000"/>
                  </a:solidFill>
                  <a:latin typeface="Times New Roman"/>
                </a:rPr>
                <a:t>4d</a:t>
              </a:r>
              <a:endParaRPr b="0" lang="en-US" sz="28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306" name="CustomShape 76"/>
            <p:cNvSpPr/>
            <p:nvPr/>
          </p:nvSpPr>
          <p:spPr>
            <a:xfrm>
              <a:off x="7757640" y="1235160"/>
              <a:ext cx="478800" cy="51552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800" spc="-1" strike="noStrike">
                  <a:solidFill>
                    <a:srgbClr val="000000"/>
                  </a:solidFill>
                  <a:latin typeface="Times New Roman"/>
                </a:rPr>
                <a:t>4f</a:t>
              </a:r>
              <a:endParaRPr b="0" lang="en-US" sz="28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</p:grpSp>
      <p:grpSp>
        <p:nvGrpSpPr>
          <p:cNvPr id="307" name="Group 77"/>
          <p:cNvGrpSpPr/>
          <p:nvPr/>
        </p:nvGrpSpPr>
        <p:grpSpPr>
          <a:xfrm>
            <a:off x="806400" y="463680"/>
            <a:ext cx="8178840" cy="2048760"/>
            <a:chOff x="806400" y="463680"/>
            <a:chExt cx="8178840" cy="2048760"/>
          </a:xfrm>
        </p:grpSpPr>
        <p:sp>
          <p:nvSpPr>
            <p:cNvPr id="308" name="CustomShape 78"/>
            <p:cNvSpPr/>
            <p:nvPr/>
          </p:nvSpPr>
          <p:spPr>
            <a:xfrm>
              <a:off x="806400" y="2063880"/>
              <a:ext cx="292320" cy="291960"/>
            </a:xfrm>
            <a:prstGeom prst="ellipse">
              <a:avLst/>
            </a:prstGeom>
            <a:solidFill>
              <a:srgbClr val="9116f0"/>
            </a:solidFill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grpSp>
          <p:nvGrpSpPr>
            <p:cNvPr id="309" name="Group 79"/>
            <p:cNvGrpSpPr/>
            <p:nvPr/>
          </p:nvGrpSpPr>
          <p:grpSpPr>
            <a:xfrm>
              <a:off x="1568520" y="1530360"/>
              <a:ext cx="1206360" cy="291960"/>
              <a:chOff x="1568520" y="1530360"/>
              <a:chExt cx="1206360" cy="291960"/>
            </a:xfrm>
          </p:grpSpPr>
          <p:sp>
            <p:nvSpPr>
              <p:cNvPr id="310" name="CustomShape 80"/>
              <p:cNvSpPr/>
              <p:nvPr/>
            </p:nvSpPr>
            <p:spPr>
              <a:xfrm>
                <a:off x="1568520" y="1530360"/>
                <a:ext cx="291960" cy="291960"/>
              </a:xfrm>
              <a:prstGeom prst="ellipse">
                <a:avLst/>
              </a:prstGeom>
              <a:solidFill>
                <a:srgbClr val="9116f0"/>
              </a:solidFill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311" name="CustomShape 81"/>
              <p:cNvSpPr/>
              <p:nvPr/>
            </p:nvSpPr>
            <p:spPr>
              <a:xfrm>
                <a:off x="2025720" y="1530360"/>
                <a:ext cx="291960" cy="291960"/>
              </a:xfrm>
              <a:prstGeom prst="ellipse">
                <a:avLst/>
              </a:prstGeom>
              <a:solidFill>
                <a:srgbClr val="9116f0"/>
              </a:solidFill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312" name="CustomShape 82"/>
              <p:cNvSpPr/>
              <p:nvPr/>
            </p:nvSpPr>
            <p:spPr>
              <a:xfrm>
                <a:off x="2482920" y="1530360"/>
                <a:ext cx="291960" cy="291960"/>
              </a:xfrm>
              <a:prstGeom prst="ellipse">
                <a:avLst/>
              </a:prstGeom>
              <a:solidFill>
                <a:srgbClr val="9116f0"/>
              </a:solidFill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</p:grpSp>
        <p:grpSp>
          <p:nvGrpSpPr>
            <p:cNvPr id="313" name="Group 83"/>
            <p:cNvGrpSpPr/>
            <p:nvPr/>
          </p:nvGrpSpPr>
          <p:grpSpPr>
            <a:xfrm>
              <a:off x="3359160" y="996840"/>
              <a:ext cx="2044800" cy="292320"/>
              <a:chOff x="3359160" y="996840"/>
              <a:chExt cx="2044800" cy="292320"/>
            </a:xfrm>
          </p:grpSpPr>
          <p:grpSp>
            <p:nvGrpSpPr>
              <p:cNvPr id="314" name="Group 84"/>
              <p:cNvGrpSpPr/>
              <p:nvPr/>
            </p:nvGrpSpPr>
            <p:grpSpPr>
              <a:xfrm>
                <a:off x="4197240" y="996840"/>
                <a:ext cx="1206720" cy="292320"/>
                <a:chOff x="4197240" y="996840"/>
                <a:chExt cx="1206720" cy="292320"/>
              </a:xfrm>
            </p:grpSpPr>
            <p:sp>
              <p:nvSpPr>
                <p:cNvPr id="315" name="CustomShape 85"/>
                <p:cNvSpPr/>
                <p:nvPr/>
              </p:nvSpPr>
              <p:spPr>
                <a:xfrm>
                  <a:off x="4197240" y="996840"/>
                  <a:ext cx="292320" cy="292320"/>
                </a:xfrm>
                <a:prstGeom prst="ellipse">
                  <a:avLst/>
                </a:prstGeom>
                <a:solidFill>
                  <a:srgbClr val="9116f0"/>
                </a:solidFill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316" name="CustomShape 86"/>
                <p:cNvSpPr/>
                <p:nvPr/>
              </p:nvSpPr>
              <p:spPr>
                <a:xfrm>
                  <a:off x="4654440" y="996840"/>
                  <a:ext cx="292320" cy="292320"/>
                </a:xfrm>
                <a:prstGeom prst="ellipse">
                  <a:avLst/>
                </a:prstGeom>
                <a:solidFill>
                  <a:srgbClr val="9116f0"/>
                </a:solidFill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317" name="CustomShape 87"/>
                <p:cNvSpPr/>
                <p:nvPr/>
              </p:nvSpPr>
              <p:spPr>
                <a:xfrm>
                  <a:off x="5111640" y="996840"/>
                  <a:ext cx="292320" cy="292320"/>
                </a:xfrm>
                <a:prstGeom prst="ellipse">
                  <a:avLst/>
                </a:prstGeom>
                <a:solidFill>
                  <a:srgbClr val="9116f0"/>
                </a:solidFill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</p:grpSp>
          <p:sp>
            <p:nvSpPr>
              <p:cNvPr id="318" name="CustomShape 88"/>
              <p:cNvSpPr/>
              <p:nvPr/>
            </p:nvSpPr>
            <p:spPr>
              <a:xfrm>
                <a:off x="3359160" y="996840"/>
                <a:ext cx="291960" cy="292320"/>
              </a:xfrm>
              <a:prstGeom prst="ellipse">
                <a:avLst/>
              </a:prstGeom>
              <a:solidFill>
                <a:srgbClr val="9116f0"/>
              </a:solidFill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319" name="CustomShape 89"/>
              <p:cNvSpPr/>
              <p:nvPr/>
            </p:nvSpPr>
            <p:spPr>
              <a:xfrm>
                <a:off x="3816360" y="996840"/>
                <a:ext cx="291960" cy="292320"/>
              </a:xfrm>
              <a:prstGeom prst="ellipse">
                <a:avLst/>
              </a:prstGeom>
              <a:solidFill>
                <a:srgbClr val="9116f0"/>
              </a:solidFill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</p:grpSp>
        <p:grpSp>
          <p:nvGrpSpPr>
            <p:cNvPr id="320" name="Group 90"/>
            <p:cNvGrpSpPr/>
            <p:nvPr/>
          </p:nvGrpSpPr>
          <p:grpSpPr>
            <a:xfrm>
              <a:off x="6102360" y="463680"/>
              <a:ext cx="2882880" cy="291960"/>
              <a:chOff x="6102360" y="463680"/>
              <a:chExt cx="2882880" cy="291960"/>
            </a:xfrm>
          </p:grpSpPr>
          <p:grpSp>
            <p:nvGrpSpPr>
              <p:cNvPr id="321" name="Group 91"/>
              <p:cNvGrpSpPr/>
              <p:nvPr/>
            </p:nvGrpSpPr>
            <p:grpSpPr>
              <a:xfrm>
                <a:off x="6940440" y="463680"/>
                <a:ext cx="2044800" cy="291960"/>
                <a:chOff x="6940440" y="463680"/>
                <a:chExt cx="2044800" cy="291960"/>
              </a:xfrm>
            </p:grpSpPr>
            <p:grpSp>
              <p:nvGrpSpPr>
                <p:cNvPr id="322" name="Group 92"/>
                <p:cNvGrpSpPr/>
                <p:nvPr/>
              </p:nvGrpSpPr>
              <p:grpSpPr>
                <a:xfrm>
                  <a:off x="7778880" y="463680"/>
                  <a:ext cx="1206360" cy="291960"/>
                  <a:chOff x="7778880" y="463680"/>
                  <a:chExt cx="1206360" cy="291960"/>
                </a:xfrm>
              </p:grpSpPr>
              <p:sp>
                <p:nvSpPr>
                  <p:cNvPr id="323" name="CustomShape 93"/>
                  <p:cNvSpPr/>
                  <p:nvPr/>
                </p:nvSpPr>
                <p:spPr>
                  <a:xfrm>
                    <a:off x="7778880" y="463680"/>
                    <a:ext cx="291960" cy="291960"/>
                  </a:xfrm>
                  <a:prstGeom prst="ellipse">
                    <a:avLst/>
                  </a:prstGeom>
                  <a:solidFill>
                    <a:srgbClr val="9116f0"/>
                  </a:solidFill>
                  <a:ln w="12600">
                    <a:solidFill>
                      <a:srgbClr val="000000"/>
                    </a:solidFill>
                    <a:miter/>
                  </a:ln>
                </p:spPr>
                <p:style>
                  <a:lnRef idx="0"/>
                  <a:fillRef idx="0"/>
                  <a:effectRef idx="0"/>
                  <a:fontRef idx="minor"/>
                </p:style>
              </p:sp>
              <p:sp>
                <p:nvSpPr>
                  <p:cNvPr id="324" name="CustomShape 94"/>
                  <p:cNvSpPr/>
                  <p:nvPr/>
                </p:nvSpPr>
                <p:spPr>
                  <a:xfrm>
                    <a:off x="8236080" y="463680"/>
                    <a:ext cx="291960" cy="291960"/>
                  </a:xfrm>
                  <a:prstGeom prst="ellipse">
                    <a:avLst/>
                  </a:prstGeom>
                  <a:solidFill>
                    <a:srgbClr val="9116f0"/>
                  </a:solidFill>
                  <a:ln w="12600">
                    <a:solidFill>
                      <a:srgbClr val="000000"/>
                    </a:solidFill>
                    <a:miter/>
                  </a:ln>
                </p:spPr>
                <p:style>
                  <a:lnRef idx="0"/>
                  <a:fillRef idx="0"/>
                  <a:effectRef idx="0"/>
                  <a:fontRef idx="minor"/>
                </p:style>
              </p:sp>
              <p:sp>
                <p:nvSpPr>
                  <p:cNvPr id="325" name="CustomShape 95"/>
                  <p:cNvSpPr/>
                  <p:nvPr/>
                </p:nvSpPr>
                <p:spPr>
                  <a:xfrm>
                    <a:off x="8693280" y="463680"/>
                    <a:ext cx="291960" cy="291960"/>
                  </a:xfrm>
                  <a:prstGeom prst="ellipse">
                    <a:avLst/>
                  </a:prstGeom>
                  <a:solidFill>
                    <a:srgbClr val="9116f0"/>
                  </a:solidFill>
                  <a:ln w="12600">
                    <a:solidFill>
                      <a:srgbClr val="000000"/>
                    </a:solidFill>
                    <a:miter/>
                  </a:ln>
                </p:spPr>
                <p:style>
                  <a:lnRef idx="0"/>
                  <a:fillRef idx="0"/>
                  <a:effectRef idx="0"/>
                  <a:fontRef idx="minor"/>
                </p:style>
              </p:sp>
            </p:grpSp>
            <p:sp>
              <p:nvSpPr>
                <p:cNvPr id="326" name="CustomShape 96"/>
                <p:cNvSpPr/>
                <p:nvPr/>
              </p:nvSpPr>
              <p:spPr>
                <a:xfrm>
                  <a:off x="6940440" y="463680"/>
                  <a:ext cx="292320" cy="291960"/>
                </a:xfrm>
                <a:prstGeom prst="ellipse">
                  <a:avLst/>
                </a:prstGeom>
                <a:solidFill>
                  <a:srgbClr val="9116f0"/>
                </a:solidFill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327" name="CustomShape 97"/>
                <p:cNvSpPr/>
                <p:nvPr/>
              </p:nvSpPr>
              <p:spPr>
                <a:xfrm>
                  <a:off x="7397640" y="463680"/>
                  <a:ext cx="292320" cy="291960"/>
                </a:xfrm>
                <a:prstGeom prst="ellipse">
                  <a:avLst/>
                </a:prstGeom>
                <a:solidFill>
                  <a:srgbClr val="9116f0"/>
                </a:solidFill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</p:grpSp>
          <p:sp>
            <p:nvSpPr>
              <p:cNvPr id="328" name="CustomShape 98"/>
              <p:cNvSpPr/>
              <p:nvPr/>
            </p:nvSpPr>
            <p:spPr>
              <a:xfrm>
                <a:off x="6102360" y="463680"/>
                <a:ext cx="291960" cy="291960"/>
              </a:xfrm>
              <a:prstGeom prst="ellipse">
                <a:avLst/>
              </a:prstGeom>
              <a:solidFill>
                <a:srgbClr val="9116f0"/>
              </a:solidFill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329" name="CustomShape 99"/>
              <p:cNvSpPr/>
              <p:nvPr/>
            </p:nvSpPr>
            <p:spPr>
              <a:xfrm>
                <a:off x="6559560" y="463680"/>
                <a:ext cx="291960" cy="291960"/>
              </a:xfrm>
              <a:prstGeom prst="ellipse">
                <a:avLst/>
              </a:prstGeom>
              <a:solidFill>
                <a:srgbClr val="9116f0"/>
              </a:solidFill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</p:grpSp>
        <p:sp>
          <p:nvSpPr>
            <p:cNvPr id="330" name="CustomShape 100"/>
            <p:cNvSpPr/>
            <p:nvPr/>
          </p:nvSpPr>
          <p:spPr>
            <a:xfrm>
              <a:off x="1051920" y="1996920"/>
              <a:ext cx="498600" cy="51552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800" spc="-1" strike="noStrike">
                  <a:solidFill>
                    <a:srgbClr val="000000"/>
                  </a:solidFill>
                  <a:latin typeface="Times New Roman"/>
                </a:rPr>
                <a:t>5s</a:t>
              </a:r>
              <a:endParaRPr b="0" lang="en-US" sz="28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331" name="CustomShape 101"/>
            <p:cNvSpPr/>
            <p:nvPr/>
          </p:nvSpPr>
          <p:spPr>
            <a:xfrm>
              <a:off x="2728080" y="1463760"/>
              <a:ext cx="538200" cy="51552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800" spc="-1" strike="noStrike">
                  <a:solidFill>
                    <a:srgbClr val="000000"/>
                  </a:solidFill>
                  <a:latin typeface="Times New Roman"/>
                </a:rPr>
                <a:t>5p</a:t>
              </a:r>
              <a:endParaRPr b="0" lang="en-US" sz="28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332" name="CustomShape 102"/>
            <p:cNvSpPr/>
            <p:nvPr/>
          </p:nvSpPr>
          <p:spPr>
            <a:xfrm>
              <a:off x="5319000" y="930240"/>
              <a:ext cx="538200" cy="51552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800" spc="-1" strike="noStrike">
                  <a:solidFill>
                    <a:srgbClr val="000000"/>
                  </a:solidFill>
                  <a:latin typeface="Times New Roman"/>
                </a:rPr>
                <a:t>5d</a:t>
              </a:r>
              <a:endParaRPr b="0" lang="en-US" sz="28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333" name="CustomShape 103"/>
            <p:cNvSpPr/>
            <p:nvPr/>
          </p:nvSpPr>
          <p:spPr>
            <a:xfrm>
              <a:off x="7681680" y="625320"/>
              <a:ext cx="478800" cy="51552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800" spc="-1" strike="noStrike">
                  <a:solidFill>
                    <a:srgbClr val="000000"/>
                  </a:solidFill>
                  <a:latin typeface="Times New Roman"/>
                </a:rPr>
                <a:t>5f</a:t>
              </a:r>
              <a:endParaRPr b="0" lang="en-US" sz="28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</p:grpSp>
    </p:spTree>
  </p:cSld>
  <p:transition>
    <p:fade thruBlk="true"/>
  </p:transition>
  <p:timing>
    <p:tnLst>
      <p:par>
        <p:cTn id="615" dur="indefinite" restart="never" nodeType="tmRoot">
          <p:childTnLst>
            <p:seq>
              <p:cTn id="616" dur="indefinite" nodeType="mainSeq">
                <p:childTnLst>
                  <p:par>
                    <p:cTn id="617" fill="hold">
                      <p:stCondLst>
                        <p:cond delay="indefinite"/>
                      </p:stCondLst>
                      <p:childTnLst>
                        <p:par>
                          <p:cTn id="618" fill="hold">
                            <p:stCondLst>
                              <p:cond delay="0"/>
                            </p:stCondLst>
                            <p:childTnLst>
                              <p:par>
                                <p:cTn id="619" nodeType="click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621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2" fill="hold">
                      <p:stCondLst>
                        <p:cond delay="indefinite"/>
                      </p:stCondLst>
                      <p:childTnLst>
                        <p:par>
                          <p:cTn id="623" fill="hold">
                            <p:stCondLst>
                              <p:cond delay="0"/>
                            </p:stCondLst>
                            <p:childTnLst>
                              <p:par>
                                <p:cTn id="624" nodeType="click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626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7" fill="hold">
                      <p:stCondLst>
                        <p:cond delay="indefinite"/>
                      </p:stCondLst>
                      <p:childTnLst>
                        <p:par>
                          <p:cTn id="628" fill="hold">
                            <p:stCondLst>
                              <p:cond delay="0"/>
                            </p:stCondLst>
                            <p:childTnLst>
                              <p:par>
                                <p:cTn id="629" nodeType="click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631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2" fill="hold">
                      <p:stCondLst>
                        <p:cond delay="indefinite"/>
                      </p:stCondLst>
                      <p:childTnLst>
                        <p:par>
                          <p:cTn id="633" fill="hold">
                            <p:stCondLst>
                              <p:cond delay="0"/>
                            </p:stCondLst>
                            <p:childTnLst>
                              <p:par>
                                <p:cTn id="634" nodeType="click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636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7" fill="hold">
                      <p:stCondLst>
                        <p:cond delay="indefinite"/>
                      </p:stCondLst>
                      <p:childTnLst>
                        <p:par>
                          <p:cTn id="638" fill="hold">
                            <p:stCondLst>
                              <p:cond delay="0"/>
                            </p:stCondLst>
                            <p:childTnLst>
                              <p:par>
                                <p:cTn id="639" nodeType="click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641"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2" fill="hold">
                      <p:stCondLst>
                        <p:cond delay="indefinite"/>
                      </p:stCondLst>
                      <p:childTnLst>
                        <p:par>
                          <p:cTn id="643" fill="hold">
                            <p:stCondLst>
                              <p:cond delay="0"/>
                            </p:stCondLst>
                            <p:childTnLst>
                              <p:par>
                                <p:cTn id="644" nodeType="click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646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7" fill="hold">
                      <p:stCondLst>
                        <p:cond delay="indefinite"/>
                      </p:stCondLst>
                      <p:childTnLst>
                        <p:par>
                          <p:cTn id="648" fill="hold">
                            <p:stCondLst>
                              <p:cond delay="0"/>
                            </p:stCondLst>
                            <p:childTnLst>
                              <p:par>
                                <p:cTn id="649" nodeType="click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651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Filling an Orbital with Electrons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335" name="TextShape 2"/>
          <p:cNvSpPr txBox="1"/>
          <p:nvPr/>
        </p:nvSpPr>
        <p:spPr>
          <a:xfrm>
            <a:off x="685800" y="182880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342720" indent="-34272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Each orbital may have a maximum of 2 electrons.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Pauli Exclusion principle.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Electrons spin on an axis.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Generating their own magnetic field.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When two electrons are in the same orbital, they must have opposite spins.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So their magnetic fields will cancel.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652" dur="indefinite" restart="never" nodeType="tmRoot">
          <p:childTnLst>
            <p:seq>
              <p:cTn id="653" dur="indefinite" nodeType="mainSeq">
                <p:childTnLst>
                  <p:par>
                    <p:cTn id="654" fill="hold">
                      <p:stCondLst>
                        <p:cond delay="indefinite"/>
                      </p:stCondLst>
                      <p:childTnLst>
                        <p:par>
                          <p:cTn id="655" fill="hold">
                            <p:stCondLst>
                              <p:cond delay="0"/>
                            </p:stCondLst>
                            <p:childTnLst>
                              <p:par>
                                <p:cTn id="656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658" dur="500"/>
                                        <p:tgtEl>
                                          <p:spTgt spid="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9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661" dur="500"/>
                                        <p:tgtEl>
                                          <p:spTgt spid="3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2" fill="hold">
                      <p:stCondLst>
                        <p:cond delay="indefinite"/>
                      </p:stCondLst>
                      <p:childTnLst>
                        <p:par>
                          <p:cTn id="663" fill="hold">
                            <p:stCondLst>
                              <p:cond delay="0"/>
                            </p:stCondLst>
                            <p:childTnLst>
                              <p:par>
                                <p:cTn id="664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666" dur="500"/>
                                        <p:tgtEl>
                                          <p:spTgt spid="3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7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669" dur="500"/>
                                        <p:tgtEl>
                                          <p:spTgt spid="3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0" fill="hold">
                      <p:stCondLst>
                        <p:cond delay="indefinite"/>
                      </p:stCondLst>
                      <p:childTnLst>
                        <p:par>
                          <p:cTn id="671" fill="hold">
                            <p:stCondLst>
                              <p:cond delay="0"/>
                            </p:stCondLst>
                            <p:childTnLst>
                              <p:par>
                                <p:cTn id="672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674" dur="500"/>
                                        <p:tgtEl>
                                          <p:spTgt spid="3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5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677" dur="500"/>
                                        <p:tgtEl>
                                          <p:spTgt spid="3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TextShape 1"/>
          <p:cNvSpPr txBox="1"/>
          <p:nvPr/>
        </p:nvSpPr>
        <p:spPr>
          <a:xfrm>
            <a:off x="685800" y="45684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Orbital Diagrams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337" name="TextShape 2"/>
          <p:cNvSpPr txBox="1"/>
          <p:nvPr/>
        </p:nvSpPr>
        <p:spPr>
          <a:xfrm>
            <a:off x="685800" y="1523520"/>
            <a:ext cx="7848720" cy="175284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We often represent an orbital as a square and the electrons in that orbital as arrows.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The direction of the arrow represents the spin of the electron.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grpSp>
        <p:nvGrpSpPr>
          <p:cNvPr id="338" name="Group 3"/>
          <p:cNvGrpSpPr/>
          <p:nvPr/>
        </p:nvGrpSpPr>
        <p:grpSpPr>
          <a:xfrm>
            <a:off x="3776040" y="3733920"/>
            <a:ext cx="1665000" cy="1950840"/>
            <a:chOff x="3776040" y="3733920"/>
            <a:chExt cx="1665000" cy="1950840"/>
          </a:xfrm>
        </p:grpSpPr>
        <p:grpSp>
          <p:nvGrpSpPr>
            <p:cNvPr id="339" name="Group 4"/>
            <p:cNvGrpSpPr/>
            <p:nvPr/>
          </p:nvGrpSpPr>
          <p:grpSpPr>
            <a:xfrm>
              <a:off x="3776040" y="3733920"/>
              <a:ext cx="1665000" cy="1950840"/>
              <a:chOff x="3776040" y="3733920"/>
              <a:chExt cx="1665000" cy="1950840"/>
            </a:xfrm>
          </p:grpSpPr>
          <p:sp>
            <p:nvSpPr>
              <p:cNvPr id="340" name="CustomShape 5"/>
              <p:cNvSpPr/>
              <p:nvPr/>
            </p:nvSpPr>
            <p:spPr>
              <a:xfrm>
                <a:off x="4113360" y="3733920"/>
                <a:ext cx="990360" cy="990360"/>
              </a:xfrm>
              <a:prstGeom prst="rect">
                <a:avLst/>
              </a:prstGeom>
              <a:solidFill>
                <a:srgbClr val="ff9933"/>
              </a:solidFill>
              <a:ln w="1908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341" name="CustomShape 6"/>
              <p:cNvSpPr/>
              <p:nvPr/>
            </p:nvSpPr>
            <p:spPr>
              <a:xfrm>
                <a:off x="3776040" y="4859280"/>
                <a:ext cx="1665000" cy="825480"/>
              </a:xfrm>
              <a:custGeom>
                <a:avLst/>
                <a:gdLst/>
                <a:ahLst/>
                <a:rect l="l" t="t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wrap="none" lIns="90000" rIns="90000" tIns="46800" bIns="46800">
                <a:spAutoFit/>
              </a:bodyPr>
              <a:p>
                <a:pPr algn="ctr">
                  <a:tabLst>
                    <a:tab algn="l" pos="0"/>
                    <a:tab algn="l" pos="914400"/>
                    <a:tab algn="l" pos="1828800"/>
                    <a:tab algn="l" pos="2743200"/>
                    <a:tab algn="l" pos="3657600"/>
                    <a:tab algn="l" pos="4572000"/>
                    <a:tab algn="l" pos="5486400"/>
                    <a:tab algn="l" pos="6400800"/>
                    <a:tab algn="l" pos="7315200"/>
                    <a:tab algn="l" pos="8229600"/>
                    <a:tab algn="l" pos="9144000"/>
                    <a:tab algn="l" pos="10058400"/>
                  </a:tabLst>
                </a:pPr>
                <a:r>
                  <a:rPr b="0" lang="en-US" sz="2400" spc="-1" strike="noStrike">
                    <a:solidFill>
                      <a:srgbClr val="000000"/>
                    </a:solidFill>
                    <a:latin typeface="Times New Roman"/>
                  </a:rPr>
                  <a:t>Orbital with</a:t>
                </a:r>
                <a:endParaRPr b="0" lang="en-US" sz="2400" spc="-1" strike="noStrike">
                  <a:solidFill>
                    <a:srgbClr val="000000"/>
                  </a:solidFill>
                  <a:latin typeface="Times New Roman"/>
                </a:endParaRPr>
              </a:p>
              <a:p>
                <a:pPr algn="ctr">
                  <a:tabLst>
                    <a:tab algn="l" pos="0"/>
                    <a:tab algn="l" pos="914400"/>
                    <a:tab algn="l" pos="1828800"/>
                    <a:tab algn="l" pos="2743200"/>
                    <a:tab algn="l" pos="3657600"/>
                    <a:tab algn="l" pos="4572000"/>
                    <a:tab algn="l" pos="5486400"/>
                    <a:tab algn="l" pos="6400800"/>
                    <a:tab algn="l" pos="7315200"/>
                    <a:tab algn="l" pos="8229600"/>
                    <a:tab algn="l" pos="9144000"/>
                    <a:tab algn="l" pos="10058400"/>
                  </a:tabLst>
                </a:pPr>
                <a:r>
                  <a:rPr b="0" lang="en-US" sz="2400" spc="-1" strike="noStrike">
                    <a:solidFill>
                      <a:srgbClr val="000000"/>
                    </a:solidFill>
                    <a:latin typeface="Times New Roman"/>
                  </a:rPr>
                  <a:t>1 electron</a:t>
                </a:r>
                <a:endParaRPr b="0" lang="en-US" sz="2400" spc="-1" strike="noStrike">
                  <a:solidFill>
                    <a:srgbClr val="000000"/>
                  </a:solidFill>
                  <a:latin typeface="Times New Roman"/>
                </a:endParaRPr>
              </a:p>
            </p:txBody>
          </p:sp>
        </p:grpSp>
        <p:sp>
          <p:nvSpPr>
            <p:cNvPr id="342" name="Line 7"/>
            <p:cNvSpPr/>
            <p:nvPr/>
          </p:nvSpPr>
          <p:spPr>
            <a:xfrm flipV="1">
              <a:off x="4495680" y="3962160"/>
              <a:ext cx="0" cy="609480"/>
            </a:xfrm>
            <a:prstGeom prst="line">
              <a:avLst/>
            </a:prstGeom>
            <a:ln w="12600">
              <a:solidFill>
                <a:srgbClr val="0000ff"/>
              </a:solidFill>
              <a:miter/>
              <a:tailEnd len="lg" type="arrow" w="med"/>
            </a:ln>
          </p:spPr>
          <p:style>
            <a:lnRef idx="0"/>
            <a:fillRef idx="0"/>
            <a:effectRef idx="0"/>
            <a:fontRef idx="minor"/>
          </p:style>
        </p:sp>
      </p:grpSp>
      <p:grpSp>
        <p:nvGrpSpPr>
          <p:cNvPr id="343" name="Group 8"/>
          <p:cNvGrpSpPr/>
          <p:nvPr/>
        </p:nvGrpSpPr>
        <p:grpSpPr>
          <a:xfrm>
            <a:off x="713160" y="3733920"/>
            <a:ext cx="1654560" cy="1950840"/>
            <a:chOff x="713160" y="3733920"/>
            <a:chExt cx="1654560" cy="1950840"/>
          </a:xfrm>
        </p:grpSpPr>
        <p:sp>
          <p:nvSpPr>
            <p:cNvPr id="344" name="CustomShape 9"/>
            <p:cNvSpPr/>
            <p:nvPr/>
          </p:nvSpPr>
          <p:spPr>
            <a:xfrm>
              <a:off x="1044720" y="3733920"/>
              <a:ext cx="990360" cy="990360"/>
            </a:xfrm>
            <a:prstGeom prst="rect">
              <a:avLst/>
            </a:prstGeom>
            <a:solidFill>
              <a:srgbClr val="ff9933"/>
            </a:solidFill>
            <a:ln w="190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45" name="CustomShape 10"/>
            <p:cNvSpPr/>
            <p:nvPr/>
          </p:nvSpPr>
          <p:spPr>
            <a:xfrm>
              <a:off x="713160" y="4859280"/>
              <a:ext cx="1654560" cy="82548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 algn="ctr"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Unoccupied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  <a:p>
              <a:pPr algn="ctr"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orbital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</p:grpSp>
      <p:grpSp>
        <p:nvGrpSpPr>
          <p:cNvPr id="346" name="Group 11"/>
          <p:cNvGrpSpPr/>
          <p:nvPr/>
        </p:nvGrpSpPr>
        <p:grpSpPr>
          <a:xfrm>
            <a:off x="6822360" y="3733920"/>
            <a:ext cx="1665000" cy="1950840"/>
            <a:chOff x="6822360" y="3733920"/>
            <a:chExt cx="1665000" cy="1950840"/>
          </a:xfrm>
        </p:grpSpPr>
        <p:grpSp>
          <p:nvGrpSpPr>
            <p:cNvPr id="347" name="Group 12"/>
            <p:cNvGrpSpPr/>
            <p:nvPr/>
          </p:nvGrpSpPr>
          <p:grpSpPr>
            <a:xfrm>
              <a:off x="6822360" y="3733920"/>
              <a:ext cx="1665000" cy="1950840"/>
              <a:chOff x="6822360" y="3733920"/>
              <a:chExt cx="1665000" cy="1950840"/>
            </a:xfrm>
          </p:grpSpPr>
          <p:sp>
            <p:nvSpPr>
              <p:cNvPr id="348" name="CustomShape 13"/>
              <p:cNvSpPr/>
              <p:nvPr/>
            </p:nvSpPr>
            <p:spPr>
              <a:xfrm>
                <a:off x="7161120" y="3733920"/>
                <a:ext cx="990720" cy="990360"/>
              </a:xfrm>
              <a:prstGeom prst="rect">
                <a:avLst/>
              </a:prstGeom>
              <a:solidFill>
                <a:srgbClr val="ff9933"/>
              </a:solidFill>
              <a:ln w="1908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349" name="CustomShape 14"/>
              <p:cNvSpPr/>
              <p:nvPr/>
            </p:nvSpPr>
            <p:spPr>
              <a:xfrm>
                <a:off x="6822360" y="4859280"/>
                <a:ext cx="1665000" cy="825480"/>
              </a:xfrm>
              <a:custGeom>
                <a:avLst/>
                <a:gdLst/>
                <a:ahLst/>
                <a:rect l="l" t="t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wrap="none" lIns="90000" rIns="90000" tIns="46800" bIns="46800">
                <a:spAutoFit/>
              </a:bodyPr>
              <a:p>
                <a:pPr algn="ctr">
                  <a:tabLst>
                    <a:tab algn="l" pos="0"/>
                    <a:tab algn="l" pos="914400"/>
                    <a:tab algn="l" pos="1828800"/>
                    <a:tab algn="l" pos="2743200"/>
                    <a:tab algn="l" pos="3657600"/>
                    <a:tab algn="l" pos="4572000"/>
                    <a:tab algn="l" pos="5486400"/>
                    <a:tab algn="l" pos="6400800"/>
                    <a:tab algn="l" pos="7315200"/>
                    <a:tab algn="l" pos="8229600"/>
                    <a:tab algn="l" pos="9144000"/>
                    <a:tab algn="l" pos="10058400"/>
                  </a:tabLst>
                </a:pPr>
                <a:r>
                  <a:rPr b="0" lang="en-US" sz="2400" spc="-1" strike="noStrike">
                    <a:solidFill>
                      <a:srgbClr val="000000"/>
                    </a:solidFill>
                    <a:latin typeface="Times New Roman"/>
                  </a:rPr>
                  <a:t>Orbital with</a:t>
                </a:r>
                <a:endParaRPr b="0" lang="en-US" sz="2400" spc="-1" strike="noStrike">
                  <a:solidFill>
                    <a:srgbClr val="000000"/>
                  </a:solidFill>
                  <a:latin typeface="Times New Roman"/>
                </a:endParaRPr>
              </a:p>
              <a:p>
                <a:pPr algn="ctr">
                  <a:tabLst>
                    <a:tab algn="l" pos="0"/>
                    <a:tab algn="l" pos="914400"/>
                    <a:tab algn="l" pos="1828800"/>
                    <a:tab algn="l" pos="2743200"/>
                    <a:tab algn="l" pos="3657600"/>
                    <a:tab algn="l" pos="4572000"/>
                    <a:tab algn="l" pos="5486400"/>
                    <a:tab algn="l" pos="6400800"/>
                    <a:tab algn="l" pos="7315200"/>
                    <a:tab algn="l" pos="8229600"/>
                    <a:tab algn="l" pos="9144000"/>
                    <a:tab algn="l" pos="10058400"/>
                  </a:tabLst>
                </a:pPr>
                <a:r>
                  <a:rPr b="0" lang="en-US" sz="2400" spc="-1" strike="noStrike">
                    <a:solidFill>
                      <a:srgbClr val="000000"/>
                    </a:solidFill>
                    <a:latin typeface="Times New Roman"/>
                  </a:rPr>
                  <a:t>2 electrons</a:t>
                </a:r>
                <a:endParaRPr b="0" lang="en-US" sz="2400" spc="-1" strike="noStrike">
                  <a:solidFill>
                    <a:srgbClr val="000000"/>
                  </a:solidFill>
                  <a:latin typeface="Times New Roman"/>
                </a:endParaRPr>
              </a:p>
            </p:txBody>
          </p:sp>
        </p:grpSp>
        <p:grpSp>
          <p:nvGrpSpPr>
            <p:cNvPr id="350" name="Group 15"/>
            <p:cNvGrpSpPr/>
            <p:nvPr/>
          </p:nvGrpSpPr>
          <p:grpSpPr>
            <a:xfrm>
              <a:off x="7502400" y="3962160"/>
              <a:ext cx="304920" cy="609840"/>
              <a:chOff x="7502400" y="3962160"/>
              <a:chExt cx="304920" cy="609840"/>
            </a:xfrm>
          </p:grpSpPr>
          <p:sp>
            <p:nvSpPr>
              <p:cNvPr id="351" name="Line 16"/>
              <p:cNvSpPr/>
              <p:nvPr/>
            </p:nvSpPr>
            <p:spPr>
              <a:xfrm flipV="1">
                <a:off x="7502400" y="3962160"/>
                <a:ext cx="0" cy="609480"/>
              </a:xfrm>
              <a:prstGeom prst="line">
                <a:avLst/>
              </a:prstGeom>
              <a:ln w="12600">
                <a:solidFill>
                  <a:srgbClr val="0000ff"/>
                </a:solidFill>
                <a:miter/>
                <a:tailEnd len="lg" type="arrow" w="med"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352" name="Line 17"/>
              <p:cNvSpPr/>
              <p:nvPr/>
            </p:nvSpPr>
            <p:spPr>
              <a:xfrm>
                <a:off x="7807320" y="3962520"/>
                <a:ext cx="0" cy="609480"/>
              </a:xfrm>
              <a:prstGeom prst="line">
                <a:avLst/>
              </a:prstGeom>
              <a:ln w="12600">
                <a:solidFill>
                  <a:srgbClr val="0000ff"/>
                </a:solidFill>
                <a:miter/>
                <a:tailEnd len="lg" type="arrow" w="med"/>
              </a:ln>
            </p:spPr>
            <p:style>
              <a:lnRef idx="0"/>
              <a:fillRef idx="0"/>
              <a:effectRef idx="0"/>
              <a:fontRef idx="minor"/>
            </p:style>
          </p:sp>
        </p:grpSp>
      </p:grpSp>
    </p:spTree>
  </p:cSld>
  <p:transition>
    <p:fade thruBlk="true"/>
  </p:transition>
  <p:timing>
    <p:tnLst>
      <p:par>
        <p:cTn id="678" dur="indefinite" restart="never" nodeType="tmRoot">
          <p:childTnLst>
            <p:seq>
              <p:cTn id="679" dur="indefinite" nodeType="mainSeq">
                <p:childTnLst>
                  <p:par>
                    <p:cTn id="680" fill="hold">
                      <p:stCondLst>
                        <p:cond delay="indefinite"/>
                      </p:stCondLst>
                      <p:childTnLst>
                        <p:par>
                          <p:cTn id="681" fill="hold">
                            <p:stCondLst>
                              <p:cond delay="0"/>
                            </p:stCondLst>
                            <p:childTnLst>
                              <p:par>
                                <p:cTn id="682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684" dur="500"/>
                                        <p:tgtEl>
                                          <p:spTgt spid="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5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687" dur="500"/>
                                        <p:tgtEl>
                                          <p:spTgt spid="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8" fill="hold">
                      <p:stCondLst>
                        <p:cond delay="indefinite"/>
                      </p:stCondLst>
                      <p:childTnLst>
                        <p:par>
                          <p:cTn id="689" fill="hold">
                            <p:stCondLst>
                              <p:cond delay="0"/>
                            </p:stCondLst>
                            <p:childTnLst>
                              <p:par>
                                <p:cTn id="690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692" dur="5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93" dur="5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4" fill="hold">
                      <p:stCondLst>
                        <p:cond delay="indefinite"/>
                      </p:stCondLst>
                      <p:childTnLst>
                        <p:par>
                          <p:cTn id="695" fill="hold">
                            <p:stCondLst>
                              <p:cond delay="0"/>
                            </p:stCondLst>
                            <p:childTnLst>
                              <p:par>
                                <p:cTn id="696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698" dur="5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99" dur="5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0" fill="hold">
                      <p:stCondLst>
                        <p:cond delay="indefinite"/>
                      </p:stCondLst>
                      <p:childTnLst>
                        <p:par>
                          <p:cTn id="701" fill="hold">
                            <p:stCondLst>
                              <p:cond delay="0"/>
                            </p:stCondLst>
                            <p:childTnLst>
                              <p:par>
                                <p:cTn id="702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04" dur="5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05" dur="5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xtShape 1"/>
          <p:cNvSpPr txBox="1"/>
          <p:nvPr/>
        </p:nvSpPr>
        <p:spPr>
          <a:xfrm>
            <a:off x="304560" y="200520"/>
            <a:ext cx="84582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Speed of Energy Transmission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pic>
        <p:nvPicPr>
          <p:cNvPr id="55" name="Picture 3" descr="07_01-01UN"/>
          <p:cNvPicPr/>
          <p:nvPr/>
        </p:nvPicPr>
        <p:blipFill>
          <a:blip r:embed="rId1"/>
          <a:stretch/>
        </p:blipFill>
        <p:spPr>
          <a:xfrm>
            <a:off x="1066680" y="1371600"/>
            <a:ext cx="7162920" cy="51274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TextShape 1"/>
          <p:cNvSpPr txBox="1"/>
          <p:nvPr/>
        </p:nvSpPr>
        <p:spPr>
          <a:xfrm>
            <a:off x="457200" y="30456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pc="-1" strike="noStrike">
                <a:solidFill>
                  <a:srgbClr val="9900ff"/>
                </a:solidFill>
                <a:latin typeface="Times New Roman"/>
              </a:rPr>
              <a:t>Order of Subshell Filling</a:t>
            </a:r>
            <a:br/>
            <a:r>
              <a:rPr b="0" lang="en-US" sz="3600" spc="-1" strike="noStrike">
                <a:solidFill>
                  <a:srgbClr val="9900ff"/>
                </a:solidFill>
                <a:latin typeface="Times New Roman"/>
              </a:rPr>
              <a:t>in Ground State Electron Configurations</a:t>
            </a:r>
            <a:endParaRPr b="0" lang="en-US" sz="36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354" name="CustomShape 2"/>
          <p:cNvSpPr/>
          <p:nvPr/>
        </p:nvSpPr>
        <p:spPr>
          <a:xfrm>
            <a:off x="5105520" y="2133720"/>
            <a:ext cx="3352680" cy="37969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>
            <a:spAutoFit/>
          </a:bodyPr>
          <a:p>
            <a:pPr>
              <a:spcBef>
                <a:spcPts val="1500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1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s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spcBef>
                <a:spcPts val="1500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2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p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spcBef>
                <a:spcPts val="1500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3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3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p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3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d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spcBef>
                <a:spcPts val="1500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4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4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p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4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d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4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f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spcBef>
                <a:spcPts val="1500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5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5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p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5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d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5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f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spcBef>
                <a:spcPts val="1500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6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6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p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6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d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	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spcBef>
                <a:spcPts val="1500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7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	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55" name="CustomShape 3"/>
          <p:cNvSpPr/>
          <p:nvPr/>
        </p:nvSpPr>
        <p:spPr>
          <a:xfrm>
            <a:off x="301680" y="1905120"/>
            <a:ext cx="3946680" cy="19227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Start by drawing a diagram 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putting each energy shell on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a row and listing the subshells 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(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s, p, d, f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) for that shell in 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order of energy (left to right).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56" name="CustomShape 4"/>
          <p:cNvSpPr/>
          <p:nvPr/>
        </p:nvSpPr>
        <p:spPr>
          <a:xfrm>
            <a:off x="4559400" y="2495520"/>
            <a:ext cx="2987640" cy="1700280"/>
          </a:xfrm>
          <a:custGeom>
            <a:avLst/>
            <a:gdLst/>
            <a:ahLst/>
            <a:rect l="l" t="t" r="r" b="b"/>
            <a:pathLst>
              <a:path w="1882" h="1071">
                <a:moveTo>
                  <a:pt x="134" y="831"/>
                </a:moveTo>
                <a:cubicBezTo>
                  <a:pt x="119" y="849"/>
                  <a:pt x="24" y="921"/>
                  <a:pt x="44" y="939"/>
                </a:cubicBezTo>
                <a:cubicBezTo>
                  <a:pt x="64" y="957"/>
                  <a:pt x="0" y="1071"/>
                  <a:pt x="251" y="939"/>
                </a:cubicBezTo>
                <a:cubicBezTo>
                  <a:pt x="502" y="807"/>
                  <a:pt x="1297" y="294"/>
                  <a:pt x="1552" y="147"/>
                </a:cubicBezTo>
                <a:cubicBezTo>
                  <a:pt x="1807" y="0"/>
                  <a:pt x="1732" y="56"/>
                  <a:pt x="1781" y="57"/>
                </a:cubicBezTo>
                <a:cubicBezTo>
                  <a:pt x="1830" y="58"/>
                  <a:pt x="1882" y="109"/>
                  <a:pt x="1844" y="156"/>
                </a:cubicBezTo>
                <a:cubicBezTo>
                  <a:pt x="1806" y="203"/>
                  <a:pt x="1616" y="298"/>
                  <a:pt x="1556" y="336"/>
                </a:cubicBezTo>
              </a:path>
            </a:pathLst>
          </a:custGeom>
          <a:noFill/>
          <a:ln w="9360">
            <a:solidFill>
              <a:srgbClr val="ff0000"/>
            </a:solidFill>
            <a:prstDash val="dash"/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57" name="Freeform 5"/>
          <p:cNvSpPr/>
          <p:nvPr/>
        </p:nvSpPr>
        <p:spPr>
          <a:xfrm>
            <a:off x="4800600" y="2514600"/>
            <a:ext cx="2210040" cy="1295640"/>
          </a:xfrm>
          <a:custGeom>
            <a:avLst/>
            <a:gdLst/>
            <a:ahLst/>
            <a:rect l="0" t="0" r="r" b="b"/>
            <a:pathLst>
              <a:path w="6139" h="3599">
                <a:moveTo>
                  <a:pt x="6138" y="0"/>
                </a:moveTo>
                <a:lnTo>
                  <a:pt x="0" y="3598"/>
                </a:lnTo>
              </a:path>
            </a:pathLst>
          </a:custGeom>
          <a:ln w="9360">
            <a:solidFill>
              <a:srgbClr val="ff0000"/>
            </a:solidFill>
            <a:miter/>
            <a:tailEnd len="med" type="triangle" w="med"/>
          </a:ln>
        </p:spPr>
      </p:sp>
      <p:sp>
        <p:nvSpPr>
          <p:cNvPr id="358" name="Freeform 6"/>
          <p:cNvSpPr/>
          <p:nvPr/>
        </p:nvSpPr>
        <p:spPr>
          <a:xfrm>
            <a:off x="4800600" y="3048120"/>
            <a:ext cx="2210040" cy="1295640"/>
          </a:xfrm>
          <a:custGeom>
            <a:avLst/>
            <a:gdLst/>
            <a:ahLst/>
            <a:rect l="0" t="0" r="r" b="b"/>
            <a:pathLst>
              <a:path w="6139" h="3599">
                <a:moveTo>
                  <a:pt x="6138" y="0"/>
                </a:moveTo>
                <a:lnTo>
                  <a:pt x="0" y="3598"/>
                </a:lnTo>
              </a:path>
            </a:pathLst>
          </a:custGeom>
          <a:ln w="9360">
            <a:solidFill>
              <a:srgbClr val="ff0000"/>
            </a:solidFill>
            <a:miter/>
            <a:tailEnd len="med" type="triangle" w="med"/>
          </a:ln>
        </p:spPr>
      </p:sp>
      <p:sp>
        <p:nvSpPr>
          <p:cNvPr id="359" name="CustomShape 7"/>
          <p:cNvSpPr/>
          <p:nvPr/>
        </p:nvSpPr>
        <p:spPr>
          <a:xfrm>
            <a:off x="4467240" y="1400040"/>
            <a:ext cx="2936880" cy="1716120"/>
          </a:xfrm>
          <a:custGeom>
            <a:avLst/>
            <a:gdLst/>
            <a:ahLst/>
            <a:rect l="l" t="t" r="r" b="b"/>
            <a:pathLst>
              <a:path w="1850" h="1081">
                <a:moveTo>
                  <a:pt x="161" y="819"/>
                </a:moveTo>
                <a:cubicBezTo>
                  <a:pt x="145" y="832"/>
                  <a:pt x="50" y="878"/>
                  <a:pt x="66" y="900"/>
                </a:cubicBezTo>
                <a:cubicBezTo>
                  <a:pt x="82" y="922"/>
                  <a:pt x="0" y="1081"/>
                  <a:pt x="255" y="954"/>
                </a:cubicBezTo>
                <a:cubicBezTo>
                  <a:pt x="510" y="827"/>
                  <a:pt x="1342" y="270"/>
                  <a:pt x="1596" y="135"/>
                </a:cubicBezTo>
                <a:cubicBezTo>
                  <a:pt x="1850" y="0"/>
                  <a:pt x="1763" y="124"/>
                  <a:pt x="1781" y="144"/>
                </a:cubicBezTo>
                <a:cubicBezTo>
                  <a:pt x="1799" y="164"/>
                  <a:pt x="1736" y="222"/>
                  <a:pt x="1704" y="252"/>
                </a:cubicBezTo>
                <a:cubicBezTo>
                  <a:pt x="1672" y="282"/>
                  <a:pt x="1611" y="309"/>
                  <a:pt x="1587" y="324"/>
                </a:cubicBezTo>
              </a:path>
            </a:pathLst>
          </a:custGeom>
          <a:noFill/>
          <a:ln w="9360">
            <a:solidFill>
              <a:srgbClr val="ff0000"/>
            </a:solidFill>
            <a:prstDash val="dash"/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60" name="Freeform 8"/>
          <p:cNvSpPr/>
          <p:nvPr/>
        </p:nvSpPr>
        <p:spPr>
          <a:xfrm>
            <a:off x="4800240" y="1676520"/>
            <a:ext cx="1676880" cy="990720"/>
          </a:xfrm>
          <a:custGeom>
            <a:avLst/>
            <a:gdLst/>
            <a:ahLst/>
            <a:rect l="0" t="0" r="r" b="b"/>
            <a:pathLst>
              <a:path w="4658" h="2752">
                <a:moveTo>
                  <a:pt x="4657" y="0"/>
                </a:moveTo>
                <a:lnTo>
                  <a:pt x="0" y="2751"/>
                </a:lnTo>
              </a:path>
            </a:pathLst>
          </a:custGeom>
          <a:ln w="9360">
            <a:solidFill>
              <a:srgbClr val="ff0000"/>
            </a:solidFill>
            <a:miter/>
            <a:tailEnd len="med" type="triangle" w="med"/>
          </a:ln>
        </p:spPr>
      </p:sp>
      <p:sp>
        <p:nvSpPr>
          <p:cNvPr id="361" name="Freeform 9"/>
          <p:cNvSpPr/>
          <p:nvPr/>
        </p:nvSpPr>
        <p:spPr>
          <a:xfrm>
            <a:off x="4800600" y="1905120"/>
            <a:ext cx="2210040" cy="1295640"/>
          </a:xfrm>
          <a:custGeom>
            <a:avLst/>
            <a:gdLst/>
            <a:ahLst/>
            <a:rect l="0" t="0" r="r" b="b"/>
            <a:pathLst>
              <a:path w="6139" h="3599">
                <a:moveTo>
                  <a:pt x="6138" y="0"/>
                </a:moveTo>
                <a:lnTo>
                  <a:pt x="0" y="3598"/>
                </a:lnTo>
              </a:path>
            </a:pathLst>
          </a:custGeom>
          <a:ln w="9360">
            <a:solidFill>
              <a:srgbClr val="ff0000"/>
            </a:solidFill>
            <a:miter/>
            <a:tailEnd len="med" type="triangle" w="med"/>
          </a:ln>
        </p:spPr>
      </p:sp>
      <p:sp>
        <p:nvSpPr>
          <p:cNvPr id="362" name="CustomShape 10"/>
          <p:cNvSpPr/>
          <p:nvPr/>
        </p:nvSpPr>
        <p:spPr>
          <a:xfrm>
            <a:off x="4545000" y="1951200"/>
            <a:ext cx="2932200" cy="1674720"/>
          </a:xfrm>
          <a:custGeom>
            <a:avLst/>
            <a:gdLst/>
            <a:ahLst/>
            <a:rect l="l" t="t" r="r" b="b"/>
            <a:pathLst>
              <a:path w="1847" h="1055">
                <a:moveTo>
                  <a:pt x="130" y="805"/>
                </a:moveTo>
                <a:cubicBezTo>
                  <a:pt x="113" y="817"/>
                  <a:pt x="9" y="856"/>
                  <a:pt x="31" y="877"/>
                </a:cubicBezTo>
                <a:cubicBezTo>
                  <a:pt x="53" y="898"/>
                  <a:pt x="0" y="1055"/>
                  <a:pt x="260" y="931"/>
                </a:cubicBezTo>
                <a:cubicBezTo>
                  <a:pt x="520" y="807"/>
                  <a:pt x="1337" y="260"/>
                  <a:pt x="1592" y="130"/>
                </a:cubicBezTo>
                <a:cubicBezTo>
                  <a:pt x="1847" y="0"/>
                  <a:pt x="1768" y="127"/>
                  <a:pt x="1790" y="148"/>
                </a:cubicBezTo>
                <a:cubicBezTo>
                  <a:pt x="1812" y="169"/>
                  <a:pt x="1764" y="225"/>
                  <a:pt x="1727" y="256"/>
                </a:cubicBezTo>
                <a:cubicBezTo>
                  <a:pt x="1690" y="287"/>
                  <a:pt x="1603" y="320"/>
                  <a:pt x="1570" y="337"/>
                </a:cubicBezTo>
              </a:path>
            </a:pathLst>
          </a:custGeom>
          <a:noFill/>
          <a:ln w="9360">
            <a:solidFill>
              <a:srgbClr val="ff0000"/>
            </a:solidFill>
            <a:prstDash val="dash"/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63" name="CustomShape 11"/>
          <p:cNvSpPr/>
          <p:nvPr/>
        </p:nvSpPr>
        <p:spPr>
          <a:xfrm>
            <a:off x="4443480" y="2692440"/>
            <a:ext cx="3697200" cy="2049480"/>
          </a:xfrm>
          <a:custGeom>
            <a:avLst/>
            <a:gdLst/>
            <a:ahLst/>
            <a:rect l="l" t="t" r="r" b="b"/>
            <a:pathLst>
              <a:path w="2329" h="1291">
                <a:moveTo>
                  <a:pt x="230" y="1037"/>
                </a:moveTo>
                <a:cubicBezTo>
                  <a:pt x="215" y="1046"/>
                  <a:pt x="127" y="1075"/>
                  <a:pt x="140" y="1091"/>
                </a:cubicBezTo>
                <a:cubicBezTo>
                  <a:pt x="153" y="1107"/>
                  <a:pt x="0" y="1291"/>
                  <a:pt x="311" y="1136"/>
                </a:cubicBezTo>
                <a:cubicBezTo>
                  <a:pt x="622" y="981"/>
                  <a:pt x="1685" y="316"/>
                  <a:pt x="2007" y="158"/>
                </a:cubicBezTo>
                <a:cubicBezTo>
                  <a:pt x="2329" y="0"/>
                  <a:pt x="2217" y="166"/>
                  <a:pt x="2241" y="185"/>
                </a:cubicBezTo>
                <a:cubicBezTo>
                  <a:pt x="2265" y="204"/>
                  <a:pt x="2181" y="251"/>
                  <a:pt x="2151" y="275"/>
                </a:cubicBezTo>
                <a:cubicBezTo>
                  <a:pt x="2121" y="299"/>
                  <a:pt x="2080" y="318"/>
                  <a:pt x="2061" y="329"/>
                </a:cubicBezTo>
              </a:path>
            </a:pathLst>
          </a:custGeom>
          <a:noFill/>
          <a:ln w="9360">
            <a:solidFill>
              <a:srgbClr val="ff0000"/>
            </a:solidFill>
            <a:prstDash val="dash"/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64" name="Freeform 12"/>
          <p:cNvSpPr/>
          <p:nvPr/>
        </p:nvSpPr>
        <p:spPr>
          <a:xfrm>
            <a:off x="4800240" y="3200400"/>
            <a:ext cx="2895840" cy="1643400"/>
          </a:xfrm>
          <a:custGeom>
            <a:avLst/>
            <a:gdLst/>
            <a:ahLst/>
            <a:rect l="0" t="0" r="r" b="b"/>
            <a:pathLst>
              <a:path w="8044" h="4565">
                <a:moveTo>
                  <a:pt x="8043" y="0"/>
                </a:moveTo>
                <a:lnTo>
                  <a:pt x="0" y="4564"/>
                </a:lnTo>
              </a:path>
            </a:pathLst>
          </a:custGeom>
          <a:ln w="9360">
            <a:solidFill>
              <a:srgbClr val="ff0000"/>
            </a:solidFill>
            <a:miter/>
            <a:tailEnd len="med" type="triangle" w="med"/>
          </a:ln>
        </p:spPr>
      </p:sp>
      <p:sp>
        <p:nvSpPr>
          <p:cNvPr id="365" name="CustomShape 13"/>
          <p:cNvSpPr/>
          <p:nvPr/>
        </p:nvSpPr>
        <p:spPr>
          <a:xfrm>
            <a:off x="4486320" y="3317760"/>
            <a:ext cx="3510000" cy="1951200"/>
          </a:xfrm>
          <a:custGeom>
            <a:avLst/>
            <a:gdLst/>
            <a:ahLst/>
            <a:rect l="l" t="t" r="r" b="b"/>
            <a:pathLst>
              <a:path w="2211" h="1229">
                <a:moveTo>
                  <a:pt x="180" y="997"/>
                </a:moveTo>
                <a:cubicBezTo>
                  <a:pt x="162" y="1008"/>
                  <a:pt x="51" y="1047"/>
                  <a:pt x="72" y="1060"/>
                </a:cubicBezTo>
                <a:cubicBezTo>
                  <a:pt x="93" y="1073"/>
                  <a:pt x="0" y="1229"/>
                  <a:pt x="306" y="1078"/>
                </a:cubicBezTo>
                <a:cubicBezTo>
                  <a:pt x="612" y="927"/>
                  <a:pt x="1605" y="302"/>
                  <a:pt x="1908" y="151"/>
                </a:cubicBezTo>
                <a:cubicBezTo>
                  <a:pt x="2211" y="0"/>
                  <a:pt x="2103" y="156"/>
                  <a:pt x="2127" y="172"/>
                </a:cubicBezTo>
                <a:cubicBezTo>
                  <a:pt x="2151" y="188"/>
                  <a:pt x="2089" y="224"/>
                  <a:pt x="2052" y="250"/>
                </a:cubicBezTo>
                <a:cubicBezTo>
                  <a:pt x="2015" y="276"/>
                  <a:pt x="1938" y="314"/>
                  <a:pt x="1908" y="331"/>
                </a:cubicBezTo>
              </a:path>
            </a:pathLst>
          </a:custGeom>
          <a:noFill/>
          <a:ln w="9360">
            <a:solidFill>
              <a:srgbClr val="ff0000"/>
            </a:solidFill>
            <a:prstDash val="dash"/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66" name="Freeform 14"/>
          <p:cNvSpPr/>
          <p:nvPr/>
        </p:nvSpPr>
        <p:spPr>
          <a:xfrm>
            <a:off x="4800240" y="3867120"/>
            <a:ext cx="2700720" cy="1553040"/>
          </a:xfrm>
          <a:custGeom>
            <a:avLst/>
            <a:gdLst/>
            <a:ahLst/>
            <a:rect l="0" t="0" r="r" b="b"/>
            <a:pathLst>
              <a:path w="7502" h="4314">
                <a:moveTo>
                  <a:pt x="7501" y="0"/>
                </a:moveTo>
                <a:lnTo>
                  <a:pt x="0" y="4313"/>
                </a:lnTo>
              </a:path>
            </a:pathLst>
          </a:custGeom>
          <a:ln w="9360">
            <a:solidFill>
              <a:srgbClr val="ff0000"/>
            </a:solidFill>
            <a:miter/>
            <a:tailEnd len="med" type="triangle" w="med"/>
          </a:ln>
        </p:spPr>
      </p:sp>
      <p:sp>
        <p:nvSpPr>
          <p:cNvPr id="367" name="Freeform 15"/>
          <p:cNvSpPr/>
          <p:nvPr/>
        </p:nvSpPr>
        <p:spPr>
          <a:xfrm>
            <a:off x="4829040" y="3986280"/>
            <a:ext cx="3353400" cy="1933920"/>
          </a:xfrm>
          <a:custGeom>
            <a:avLst/>
            <a:gdLst/>
            <a:ahLst/>
            <a:rect l="0" t="0" r="r" b="b"/>
            <a:pathLst>
              <a:path w="9315" h="5372">
                <a:moveTo>
                  <a:pt x="9314" y="0"/>
                </a:moveTo>
                <a:lnTo>
                  <a:pt x="0" y="5371"/>
                </a:lnTo>
              </a:path>
            </a:pathLst>
          </a:custGeom>
          <a:ln w="9360">
            <a:solidFill>
              <a:srgbClr val="ff0000"/>
            </a:solidFill>
            <a:miter/>
            <a:tailEnd len="med" type="triangle" w="med"/>
          </a:ln>
        </p:spPr>
      </p:sp>
      <p:sp>
        <p:nvSpPr>
          <p:cNvPr id="368" name="CustomShape 16"/>
          <p:cNvSpPr/>
          <p:nvPr/>
        </p:nvSpPr>
        <p:spPr>
          <a:xfrm>
            <a:off x="4438800" y="3513240"/>
            <a:ext cx="4130640" cy="2341440"/>
          </a:xfrm>
          <a:custGeom>
            <a:avLst/>
            <a:gdLst/>
            <a:ahLst/>
            <a:rect l="l" t="t" r="r" b="b"/>
            <a:pathLst>
              <a:path w="2602" h="1475">
                <a:moveTo>
                  <a:pt x="221" y="1207"/>
                </a:moveTo>
                <a:cubicBezTo>
                  <a:pt x="201" y="1219"/>
                  <a:pt x="79" y="1265"/>
                  <a:pt x="102" y="1279"/>
                </a:cubicBezTo>
                <a:cubicBezTo>
                  <a:pt x="125" y="1293"/>
                  <a:pt x="0" y="1475"/>
                  <a:pt x="357" y="1292"/>
                </a:cubicBezTo>
                <a:cubicBezTo>
                  <a:pt x="714" y="1109"/>
                  <a:pt x="1886" y="362"/>
                  <a:pt x="2244" y="181"/>
                </a:cubicBezTo>
                <a:cubicBezTo>
                  <a:pt x="2602" y="0"/>
                  <a:pt x="2475" y="192"/>
                  <a:pt x="2505" y="208"/>
                </a:cubicBezTo>
                <a:cubicBezTo>
                  <a:pt x="2535" y="224"/>
                  <a:pt x="2442" y="265"/>
                  <a:pt x="2426" y="280"/>
                </a:cubicBezTo>
              </a:path>
            </a:pathLst>
          </a:custGeom>
          <a:noFill/>
          <a:ln w="9360">
            <a:solidFill>
              <a:srgbClr val="ff0000"/>
            </a:solidFill>
            <a:prstDash val="dash"/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69" name="CustomShape 17"/>
          <p:cNvSpPr/>
          <p:nvPr/>
        </p:nvSpPr>
        <p:spPr>
          <a:xfrm>
            <a:off x="4471920" y="4019400"/>
            <a:ext cx="4133880" cy="2314800"/>
          </a:xfrm>
          <a:custGeom>
            <a:avLst/>
            <a:gdLst/>
            <a:ahLst/>
            <a:rect l="l" t="t" r="r" b="b"/>
            <a:pathLst>
              <a:path w="2604" h="1458">
                <a:moveTo>
                  <a:pt x="218" y="1193"/>
                </a:moveTo>
                <a:cubicBezTo>
                  <a:pt x="200" y="1205"/>
                  <a:pt x="96" y="1251"/>
                  <a:pt x="119" y="1265"/>
                </a:cubicBezTo>
                <a:cubicBezTo>
                  <a:pt x="142" y="1279"/>
                  <a:pt x="0" y="1458"/>
                  <a:pt x="354" y="1278"/>
                </a:cubicBezTo>
                <a:cubicBezTo>
                  <a:pt x="708" y="1098"/>
                  <a:pt x="1882" y="370"/>
                  <a:pt x="2243" y="185"/>
                </a:cubicBezTo>
                <a:cubicBezTo>
                  <a:pt x="2604" y="0"/>
                  <a:pt x="2490" y="154"/>
                  <a:pt x="2520" y="168"/>
                </a:cubicBezTo>
                <a:cubicBezTo>
                  <a:pt x="2550" y="182"/>
                  <a:pt x="2443" y="246"/>
                  <a:pt x="2423" y="266"/>
                </a:cubicBezTo>
              </a:path>
            </a:pathLst>
          </a:custGeom>
          <a:noFill/>
          <a:ln w="9360">
            <a:solidFill>
              <a:srgbClr val="ff0000"/>
            </a:solidFill>
            <a:prstDash val="dash"/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70" name="Freeform 18"/>
          <p:cNvSpPr/>
          <p:nvPr/>
        </p:nvSpPr>
        <p:spPr>
          <a:xfrm>
            <a:off x="6248160" y="4467240"/>
            <a:ext cx="2057760" cy="1219680"/>
          </a:xfrm>
          <a:custGeom>
            <a:avLst/>
            <a:gdLst/>
            <a:ahLst/>
            <a:rect l="0" t="0" r="r" b="b"/>
            <a:pathLst>
              <a:path w="5716" h="3388">
                <a:moveTo>
                  <a:pt x="5715" y="0"/>
                </a:moveTo>
                <a:lnTo>
                  <a:pt x="0" y="3387"/>
                </a:lnTo>
              </a:path>
            </a:pathLst>
          </a:custGeom>
          <a:ln w="9360">
            <a:solidFill>
              <a:srgbClr val="ff0000"/>
            </a:solidFill>
            <a:miter/>
            <a:tailEnd len="med" type="triangle" w="med"/>
          </a:ln>
        </p:spPr>
      </p:sp>
      <p:sp>
        <p:nvSpPr>
          <p:cNvPr id="371" name="CustomShape 19"/>
          <p:cNvSpPr/>
          <p:nvPr/>
        </p:nvSpPr>
        <p:spPr>
          <a:xfrm>
            <a:off x="362160" y="4079880"/>
            <a:ext cx="3614400" cy="15570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Next, draw arrows through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the diagonals, looping back 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to the next diagonal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each time.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706" dur="indefinite" restart="never" nodeType="tmRoot">
          <p:childTnLst>
            <p:seq>
              <p:cTn id="707" dur="indefinite" nodeType="mainSeq">
                <p:childTnLst>
                  <p:par>
                    <p:cTn id="708" fill="hold">
                      <p:stCondLst>
                        <p:cond delay="0"/>
                      </p:stCondLst>
                      <p:childTnLst>
                        <p:par>
                          <p:cTn id="709" fill="hold">
                            <p:stCondLst>
                              <p:cond delay="0"/>
                            </p:stCondLst>
                            <p:childTnLst>
                              <p:par>
                                <p:cTn id="710" nodeType="afterEffect" fill="hold" presetClass="entr" presetID="2" presetSubtype="8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2" dur="5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3" dur="5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4" fill="hold">
                            <p:stCondLst>
                              <p:cond delay="1500"/>
                            </p:stCondLst>
                            <p:childTnLst>
                              <p:par>
                                <p:cTn id="715" nodeType="afterEffect" fill="hold" presetClass="entr" presetID="1">
                                  <p:stCondLst>
                                    <p:cond delay="2000"/>
                                  </p:stCondLst>
                                  <p:iterate type="wd">
                                    <p:tmAbs val="0.9"/>
                                  </p:iterate>
                                  <p:childTnLst>
                                    <p:set>
                                      <p:cBhvr>
                                        <p:cTn id="7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7" fill="hold">
                            <p:stCondLst>
                              <p:cond delay="3800"/>
                            </p:stCondLst>
                            <p:childTnLst>
                              <p:par>
                                <p:cTn id="718" nodeType="afterEffect" fill="hold" presetClass="entr" presetID="1">
                                  <p:stCondLst>
                                    <p:cond delay="2000"/>
                                  </p:stCondLst>
                                  <p:iterate type="wd">
                                    <p:tmAbs val="0.9"/>
                                  </p:iterate>
                                  <p:childTnLst>
                                    <p:set>
                                      <p:cBhvr>
                                        <p:cTn id="7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0" fill="hold">
                            <p:stCondLst>
                              <p:cond delay="6400"/>
                            </p:stCondLst>
                            <p:childTnLst>
                              <p:par>
                                <p:cTn id="721" nodeType="afterEffect" fill="hold" presetClass="entr" presetID="1">
                                  <p:stCondLst>
                                    <p:cond delay="2000"/>
                                  </p:stCondLst>
                                  <p:iterate type="wd">
                                    <p:tmAbs val="0.9"/>
                                  </p:iterate>
                                  <p:childTnLst>
                                    <p:set>
                                      <p:cBhvr>
                                        <p:cTn id="7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3" fill="hold">
                            <p:stCondLst>
                              <p:cond delay="9300"/>
                            </p:stCondLst>
                            <p:childTnLst>
                              <p:par>
                                <p:cTn id="724" nodeType="afterEffect" fill="hold" presetClass="entr" presetID="1">
                                  <p:stCondLst>
                                    <p:cond delay="2000"/>
                                  </p:stCondLst>
                                  <p:iterate type="wd">
                                    <p:tmAbs val="0.9"/>
                                  </p:iterate>
                                  <p:childTnLst>
                                    <p:set>
                                      <p:cBhvr>
                                        <p:cTn id="7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6" fill="hold">
                            <p:stCondLst>
                              <p:cond delay="12500"/>
                            </p:stCondLst>
                            <p:childTnLst>
                              <p:par>
                                <p:cTn id="727" nodeType="afterEffect" fill="hold" presetClass="entr" presetID="1">
                                  <p:stCondLst>
                                    <p:cond delay="2000"/>
                                  </p:stCondLst>
                                  <p:iterate type="wd">
                                    <p:tmAbs val="0.9"/>
                                  </p:iterate>
                                  <p:childTnLst>
                                    <p:set>
                                      <p:cBhvr>
                                        <p:cTn id="7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9" fill="hold">
                            <p:stCondLst>
                              <p:cond delay="15700"/>
                            </p:stCondLst>
                            <p:childTnLst>
                              <p:par>
                                <p:cTn id="730" nodeType="afterEffect" fill="hold" presetClass="entr" presetID="1">
                                  <p:stCondLst>
                                    <p:cond delay="2000"/>
                                  </p:stCondLst>
                                  <p:iterate type="wd">
                                    <p:tmAbs val="0.9"/>
                                  </p:iterate>
                                  <p:childTnLst>
                                    <p:set>
                                      <p:cBhvr>
                                        <p:cTn id="7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2" fill="hold">
                            <p:stCondLst>
                              <p:cond delay="18900"/>
                            </p:stCondLst>
                            <p:childTnLst>
                              <p:par>
                                <p:cTn id="733" nodeType="afterEffect" fill="hold" presetClass="entr" presetID="1">
                                  <p:stCondLst>
                                    <p:cond delay="2000"/>
                                  </p:stCondLst>
                                  <p:iterate type="wd">
                                    <p:tmAbs val="0.9"/>
                                  </p:iterate>
                                  <p:childTnLst>
                                    <p:set>
                                      <p:cBhvr>
                                        <p:cTn id="7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5" fill="hold">
                      <p:stCondLst>
                        <p:cond delay="indefinite"/>
                      </p:stCondLst>
                      <p:childTnLst>
                        <p:par>
                          <p:cTn id="736" fill="hold">
                            <p:stCondLst>
                              <p:cond delay="0"/>
                            </p:stCondLst>
                            <p:childTnLst>
                              <p:par>
                                <p:cTn id="737" nodeType="clickEffect" fill="hold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9" dur="5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0" dur="5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1" fill="hold">
                      <p:stCondLst>
                        <p:cond delay="indefinite"/>
                      </p:stCondLst>
                      <p:childTnLst>
                        <p:par>
                          <p:cTn id="742" fill="hold">
                            <p:stCondLst>
                              <p:cond delay="0"/>
                            </p:stCondLst>
                            <p:childTnLst>
                              <p:par>
                                <p:cTn id="743" nodeType="clickEffect" fill="hold" presetClass="entr" presetID="2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 additive="repl">
                                        <p:cTn id="745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6" fill="hold">
                            <p:stCondLst>
                              <p:cond delay="500"/>
                            </p:stCondLst>
                            <p:childTnLst>
                              <p:par>
                                <p:cTn id="747" nodeType="afterEffect" fill="hold" presetClass="entr" presetID="22" presetSubtype="8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749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0" fill="hold">
                            <p:stCondLst>
                              <p:cond delay="3000"/>
                            </p:stCondLst>
                            <p:childTnLst>
                              <p:par>
                                <p:cTn id="751" nodeType="afterEffect" fill="hold" presetClass="entr" presetID="2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 additive="repl">
                                        <p:cTn id="753" dur="5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5" nodeType="afterEffect" fill="hold" presetClass="entr" presetID="22" presetSubtype="8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757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8" fill="hold">
                            <p:stCondLst>
                              <p:cond delay="6000"/>
                            </p:stCondLst>
                            <p:childTnLst>
                              <p:par>
                                <p:cTn id="759" nodeType="afterEffect" fill="hold" presetClass="entr" presetID="2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 additive="repl">
                                        <p:cTn id="761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2" fill="hold">
                            <p:stCondLst>
                              <p:cond delay="6500"/>
                            </p:stCondLst>
                            <p:childTnLst>
                              <p:par>
                                <p:cTn id="763" nodeType="afterEffect" fill="hold" presetClass="entr" presetID="22" presetSubtype="8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765" dur="5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6" fill="hold">
                            <p:stCondLst>
                              <p:cond delay="9000"/>
                            </p:stCondLst>
                            <p:childTnLst>
                              <p:par>
                                <p:cTn id="767" nodeType="afterEffect" fill="hold" presetClass="entr" presetID="2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 additive="repl">
                                        <p:cTn id="769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71" nodeType="afterEffect" fill="hold" presetClass="entr" presetID="22" presetSubtype="8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773" dur="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4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5" nodeType="afterEffect" fill="hold" presetClass="entr" presetID="2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 additive="repl">
                                        <p:cTn id="777" dur="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8" fill="hold">
                            <p:stCondLst>
                              <p:cond delay="12500"/>
                            </p:stCondLst>
                            <p:childTnLst>
                              <p:par>
                                <p:cTn id="779" nodeType="afterEffect" fill="hold" presetClass="entr" presetID="22" presetSubtype="8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781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2" fill="hold">
                            <p:stCondLst>
                              <p:cond delay="15000"/>
                            </p:stCondLst>
                            <p:childTnLst>
                              <p:par>
                                <p:cTn id="783" nodeType="afterEffect" fill="hold" presetClass="entr" presetID="2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 additive="repl">
                                        <p:cTn id="785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6" fill="hold">
                            <p:stCondLst>
                              <p:cond delay="15500"/>
                            </p:stCondLst>
                            <p:childTnLst>
                              <p:par>
                                <p:cTn id="787" nodeType="afterEffect" fill="hold" presetClass="entr" presetID="22" presetSubtype="8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789" dur="5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0" fill="hold">
                            <p:stCondLst>
                              <p:cond delay="18000"/>
                            </p:stCondLst>
                            <p:childTnLst>
                              <p:par>
                                <p:cTn id="791" nodeType="afterEffect" fill="hold" presetClass="entr" presetID="2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 additive="repl">
                                        <p:cTn id="793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4" fill="hold">
                            <p:stCondLst>
                              <p:cond delay="18500"/>
                            </p:stCondLst>
                            <p:childTnLst>
                              <p:par>
                                <p:cTn id="795" nodeType="afterEffect" fill="hold" presetClass="entr" presetID="22" presetSubtype="8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797" dur="5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8" fill="hold">
                            <p:stCondLst>
                              <p:cond delay="21000"/>
                            </p:stCondLst>
                            <p:childTnLst>
                              <p:par>
                                <p:cTn id="799" nodeType="afterEffect" fill="hold" presetClass="entr" presetID="2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 additive="repl">
                                        <p:cTn id="801" dur="5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Filling the Orbitals in a Subshell</a:t>
            </a:r>
            <a:br/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with Electrons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373" name="TextShape 2"/>
          <p:cNvSpPr txBox="1"/>
          <p:nvPr/>
        </p:nvSpPr>
        <p:spPr>
          <a:xfrm>
            <a:off x="685800" y="198108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Energy shells fill from lowest energy to highest.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Subshells fill from lowest energy to highest.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 → 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p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 → 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d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 → 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f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Orbitals that are in the same subshell have the same energy.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When filling orbitals that have the same energy, place one electron in each before completing pairs.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Hund’s rule.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802" dur="indefinite" restart="never" nodeType="tmRoot">
          <p:childTnLst>
            <p:seq>
              <p:cTn id="803" dur="indefinite" nodeType="mainSeq">
                <p:childTnLst>
                  <p:par>
                    <p:cTn id="804" fill="hold">
                      <p:stCondLst>
                        <p:cond delay="indefinite"/>
                      </p:stCondLst>
                      <p:childTnLst>
                        <p:par>
                          <p:cTn id="805" fill="hold">
                            <p:stCondLst>
                              <p:cond delay="0"/>
                            </p:stCondLst>
                            <p:childTnLst>
                              <p:par>
                                <p:cTn id="806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808" dur="500"/>
                                        <p:tgtEl>
                                          <p:spTgt spid="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9" fill="hold">
                      <p:stCondLst>
                        <p:cond delay="indefinite"/>
                      </p:stCondLst>
                      <p:childTnLst>
                        <p:par>
                          <p:cTn id="810" fill="hold">
                            <p:stCondLst>
                              <p:cond delay="0"/>
                            </p:stCondLst>
                            <p:childTnLst>
                              <p:par>
                                <p:cTn id="811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813" dur="500"/>
                                        <p:tgtEl>
                                          <p:spTgt spid="3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4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816" dur="500"/>
                                        <p:tgtEl>
                                          <p:spTgt spid="3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7" fill="hold">
                      <p:stCondLst>
                        <p:cond delay="indefinite"/>
                      </p:stCondLst>
                      <p:childTnLst>
                        <p:par>
                          <p:cTn id="818" fill="hold">
                            <p:stCondLst>
                              <p:cond delay="0"/>
                            </p:stCondLst>
                            <p:childTnLst>
                              <p:par>
                                <p:cTn id="819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821" dur="500"/>
                                        <p:tgtEl>
                                          <p:spTgt spid="3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2" fill="hold">
                      <p:stCondLst>
                        <p:cond delay="indefinite"/>
                      </p:stCondLst>
                      <p:childTnLst>
                        <p:par>
                          <p:cTn id="823" fill="hold">
                            <p:stCondLst>
                              <p:cond delay="0"/>
                            </p:stCondLst>
                            <p:childTnLst>
                              <p:par>
                                <p:cTn id="824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826" dur="500"/>
                                        <p:tgtEl>
                                          <p:spTgt spid="3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7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829" dur="500"/>
                                        <p:tgtEl>
                                          <p:spTgt spid="3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TextShape 1"/>
          <p:cNvSpPr txBox="1"/>
          <p:nvPr/>
        </p:nvSpPr>
        <p:spPr>
          <a:xfrm>
            <a:off x="838080" y="3805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Electron Configuration of Atoms in their Ground State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375" name="TextShape 2"/>
          <p:cNvSpPr txBox="1"/>
          <p:nvPr/>
        </p:nvSpPr>
        <p:spPr>
          <a:xfrm>
            <a:off x="152280" y="1905120"/>
            <a:ext cx="8839440" cy="396216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>
            <a:normAutofit/>
          </a:bodyPr>
          <a:p>
            <a:pPr marL="342720" indent="-34272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The electron configuration is a listing of the subshells in order of filling with the number of electrons in that subshell written as a superscript.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697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Kr = 36 electrons = 1</a:t>
            </a:r>
            <a:r>
              <a:rPr b="0" i="1" lang="en-US" sz="28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2</a:t>
            </a:r>
            <a:r>
              <a:rPr b="0" i="1" lang="en-US" sz="28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2</a:t>
            </a:r>
            <a:r>
              <a:rPr b="0" i="1" lang="en-US" sz="2800" spc="-1" strike="noStrike">
                <a:solidFill>
                  <a:srgbClr val="000000"/>
                </a:solidFill>
                <a:latin typeface="Times New Roman"/>
              </a:rPr>
              <a:t>p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6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3</a:t>
            </a:r>
            <a:r>
              <a:rPr b="0" i="1" lang="en-US" sz="28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3</a:t>
            </a:r>
            <a:r>
              <a:rPr b="0" i="1" lang="en-US" sz="2800" spc="-1" strike="noStrike">
                <a:solidFill>
                  <a:srgbClr val="000000"/>
                </a:solidFill>
                <a:latin typeface="Times New Roman"/>
              </a:rPr>
              <a:t>p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6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4</a:t>
            </a:r>
            <a:r>
              <a:rPr b="0" i="1" lang="en-US" sz="28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3</a:t>
            </a:r>
            <a:r>
              <a:rPr b="0" i="1" lang="en-US" sz="2800" spc="-1" strike="noStrike">
                <a:solidFill>
                  <a:srgbClr val="000000"/>
                </a:solidFill>
                <a:latin typeface="Times New Roman"/>
              </a:rPr>
              <a:t>d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10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4</a:t>
            </a:r>
            <a:r>
              <a:rPr b="0" i="1" lang="en-US" sz="2800" spc="-1" strike="noStrike">
                <a:solidFill>
                  <a:srgbClr val="000000"/>
                </a:solidFill>
                <a:latin typeface="Times New Roman"/>
              </a:rPr>
              <a:t>p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6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A short-hand way of writing an electron configuration is to use the symbol of the previous noble gas in [] to represent all the inner electrons, then just write the last set.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697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Rb = 37 electrons = 1</a:t>
            </a:r>
            <a:r>
              <a:rPr b="0" i="1" lang="en-US" sz="28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2</a:t>
            </a:r>
            <a:r>
              <a:rPr b="0" i="1" lang="en-US" sz="28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2</a:t>
            </a:r>
            <a:r>
              <a:rPr b="0" i="1" lang="en-US" sz="2800" spc="-1" strike="noStrike">
                <a:solidFill>
                  <a:srgbClr val="000000"/>
                </a:solidFill>
                <a:latin typeface="Times New Roman"/>
              </a:rPr>
              <a:t>p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6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3</a:t>
            </a:r>
            <a:r>
              <a:rPr b="0" i="1" lang="en-US" sz="28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3</a:t>
            </a:r>
            <a:r>
              <a:rPr b="0" i="1" lang="en-US" sz="2800" spc="-1" strike="noStrike">
                <a:solidFill>
                  <a:srgbClr val="000000"/>
                </a:solidFill>
                <a:latin typeface="Times New Roman"/>
              </a:rPr>
              <a:t>p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6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4</a:t>
            </a:r>
            <a:r>
              <a:rPr b="0" i="1" lang="en-US" sz="28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3</a:t>
            </a:r>
            <a:r>
              <a:rPr b="0" i="1" lang="en-US" sz="2800" spc="-1" strike="noStrike">
                <a:solidFill>
                  <a:srgbClr val="000000"/>
                </a:solidFill>
                <a:latin typeface="Times New Roman"/>
              </a:rPr>
              <a:t>d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10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4</a:t>
            </a:r>
            <a:r>
              <a:rPr b="0" i="1" lang="en-US" sz="2800" spc="-1" strike="noStrike">
                <a:solidFill>
                  <a:srgbClr val="000000"/>
                </a:solidFill>
                <a:latin typeface="Times New Roman"/>
              </a:rPr>
              <a:t>p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6</a:t>
            </a:r>
            <a:r>
              <a:rPr b="0" lang="en-US" sz="2800" spc="-1" strike="noStrike">
                <a:solidFill>
                  <a:srgbClr val="ff0000"/>
                </a:solidFill>
                <a:latin typeface="Times New Roman"/>
              </a:rPr>
              <a:t>5</a:t>
            </a:r>
            <a:r>
              <a:rPr b="0" i="1" lang="en-US" sz="2800" spc="-1" strike="noStrike">
                <a:solidFill>
                  <a:srgbClr val="ff0000"/>
                </a:solidFill>
                <a:latin typeface="Times New Roman"/>
              </a:rPr>
              <a:t>s</a:t>
            </a:r>
            <a:r>
              <a:rPr b="0" lang="en-US" sz="2800" spc="-1" strike="noStrike" baseline="30000">
                <a:solidFill>
                  <a:srgbClr val="ff0000"/>
                </a:solidFill>
                <a:latin typeface="Times New Roman"/>
              </a:rPr>
              <a:t>1 </a:t>
            </a:r>
            <a:r>
              <a:rPr b="0" lang="en-US" sz="2800" spc="-1" strike="noStrike">
                <a:solidFill>
                  <a:srgbClr val="ff0000"/>
                </a:solidFill>
                <a:latin typeface="Times New Roman"/>
              </a:rPr>
              <a:t>= [Kr]5</a:t>
            </a:r>
            <a:r>
              <a:rPr b="0" i="1" lang="en-US" sz="2800" spc="-1" strike="noStrike">
                <a:solidFill>
                  <a:srgbClr val="ff0000"/>
                </a:solidFill>
                <a:latin typeface="Times New Roman"/>
              </a:rPr>
              <a:t>s</a:t>
            </a:r>
            <a:r>
              <a:rPr b="0" lang="en-US" sz="2800" spc="-1" strike="noStrike" baseline="30000">
                <a:solidFill>
                  <a:srgbClr val="ff0000"/>
                </a:solidFill>
                <a:latin typeface="Times New Roman"/>
              </a:rPr>
              <a:t>1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830" dur="indefinite" restart="never" nodeType="tmRoot">
          <p:childTnLst>
            <p:seq>
              <p:cTn id="831" dur="indefinite" nodeType="mainSeq">
                <p:childTnLst>
                  <p:par>
                    <p:cTn id="832" fill="hold">
                      <p:stCondLst>
                        <p:cond delay="indefinite"/>
                      </p:stCondLst>
                      <p:childTnLst>
                        <p:par>
                          <p:cTn id="833" fill="hold">
                            <p:stCondLst>
                              <p:cond delay="0"/>
                            </p:stCondLst>
                            <p:childTnLst>
                              <p:par>
                                <p:cTn id="834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836" dur="500"/>
                                        <p:tgtEl>
                                          <p:spTgt spid="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7" fill="hold">
                      <p:stCondLst>
                        <p:cond delay="indefinite"/>
                      </p:stCondLst>
                      <p:childTnLst>
                        <p:par>
                          <p:cTn id="838" fill="hold">
                            <p:stCondLst>
                              <p:cond delay="0"/>
                            </p:stCondLst>
                            <p:childTnLst>
                              <p:par>
                                <p:cTn id="839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841" dur="500"/>
                                        <p:tgtEl>
                                          <p:spTgt spid="3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2" fill="hold">
                      <p:stCondLst>
                        <p:cond delay="indefinite"/>
                      </p:stCondLst>
                      <p:childTnLst>
                        <p:par>
                          <p:cTn id="843" fill="hold">
                            <p:stCondLst>
                              <p:cond delay="0"/>
                            </p:stCondLst>
                            <p:childTnLst>
                              <p:par>
                                <p:cTn id="844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846" dur="500"/>
                                        <p:tgtEl>
                                          <p:spTgt spid="3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7" fill="hold">
                      <p:stCondLst>
                        <p:cond delay="indefinite"/>
                      </p:stCondLst>
                      <p:childTnLst>
                        <p:par>
                          <p:cTn id="848" fill="hold">
                            <p:stCondLst>
                              <p:cond delay="0"/>
                            </p:stCondLst>
                            <p:childTnLst>
                              <p:par>
                                <p:cTn id="849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851" dur="500"/>
                                        <p:tgtEl>
                                          <p:spTgt spid="3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TextShape 1"/>
          <p:cNvSpPr txBox="1"/>
          <p:nvPr/>
        </p:nvSpPr>
        <p:spPr>
          <a:xfrm>
            <a:off x="304560" y="228240"/>
            <a:ext cx="84582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Electron Configurations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pic>
        <p:nvPicPr>
          <p:cNvPr id="377" name="Picture 3" descr="08_05-04UN"/>
          <p:cNvPicPr/>
          <p:nvPr/>
        </p:nvPicPr>
        <p:blipFill>
          <a:blip r:embed="rId1"/>
          <a:stretch/>
        </p:blipFill>
        <p:spPr>
          <a:xfrm>
            <a:off x="380880" y="1224000"/>
            <a:ext cx="8382240" cy="44100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TextShape 1"/>
          <p:cNvSpPr txBox="1"/>
          <p:nvPr/>
        </p:nvSpPr>
        <p:spPr>
          <a:xfrm>
            <a:off x="457200" y="2438280"/>
            <a:ext cx="8229600" cy="36576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609480" indent="-609480">
              <a:spcBef>
                <a:spcPts val="799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Determine the atomic number of the element from the periodic table.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>
              <a:spcBef>
                <a:spcPts val="697"/>
              </a:spcBef>
              <a:buClr>
                <a:srgbClr val="000000"/>
              </a:buClr>
              <a:buFont typeface="Wingdings" charset="2"/>
              <a:buChar char=""/>
              <a:tabLst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This gives the number of protons and electrons in the atom.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spcBef>
                <a:spcPts val="697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Mg  Z = 12, so Mg has 12 protons and 12 electrons.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79" name="TextShape 2"/>
          <p:cNvSpPr txBox="1"/>
          <p:nvPr/>
        </p:nvSpPr>
        <p:spPr>
          <a:xfrm>
            <a:off x="838080" y="456840"/>
            <a:ext cx="746784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pc="-1" strike="noStrike">
                <a:solidFill>
                  <a:srgbClr val="9900ff"/>
                </a:solidFill>
                <a:latin typeface="Times New Roman"/>
              </a:rPr>
              <a:t>Example—Write the Ground State Orbital Diagram and Electron Configuration of Magnesium.  </a:t>
            </a:r>
            <a:endParaRPr b="0" lang="en-US" sz="3600" spc="-1" strike="noStrike">
              <a:solidFill>
                <a:srgbClr val="9900ff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852" dur="indefinite" restart="never" nodeType="tmRoot">
          <p:childTnLst>
            <p:seq>
              <p:cTn id="853" dur="indefinite" nodeType="mainSeq">
                <p:childTnLst>
                  <p:par>
                    <p:cTn id="854" fill="hold">
                      <p:stCondLst>
                        <p:cond delay="indefinite"/>
                      </p:stCondLst>
                      <p:childTnLst>
                        <p:par>
                          <p:cTn id="855" fill="hold">
                            <p:stCondLst>
                              <p:cond delay="0"/>
                            </p:stCondLst>
                            <p:childTnLst>
                              <p:par>
                                <p:cTn id="856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858" dur="500"/>
                                        <p:tgtEl>
                                          <p:spTgt spid="3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9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861" dur="500"/>
                                        <p:tgtEl>
                                          <p:spTgt spid="3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2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864" dur="500"/>
                                        <p:tgtEl>
                                          <p:spTgt spid="3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TextShape 1"/>
          <p:cNvSpPr txBox="1"/>
          <p:nvPr/>
        </p:nvSpPr>
        <p:spPr>
          <a:xfrm>
            <a:off x="457200" y="2438280"/>
            <a:ext cx="8229600" cy="36576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609480" indent="-609480">
              <a:spcBef>
                <a:spcPts val="799"/>
              </a:spcBef>
              <a:buClr>
                <a:srgbClr val="000000"/>
              </a:buClr>
              <a:buFont typeface="StarSymbol"/>
              <a:buAutoNum type="arabicPeriod" startAt="2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Draw 9 boxes to represent the first 3 energy levels </a:t>
            </a:r>
            <a:r>
              <a:rPr b="1" i="1" lang="en-US" sz="32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1" lang="en-US" sz="3200" spc="-1" strike="noStrike">
                <a:solidFill>
                  <a:srgbClr val="000000"/>
                </a:solidFill>
                <a:latin typeface="Times New Roman"/>
              </a:rPr>
              <a:t> 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and</a:t>
            </a:r>
            <a:r>
              <a:rPr b="1" lang="en-US" sz="3200" spc="-1" strike="noStrike">
                <a:solidFill>
                  <a:srgbClr val="000000"/>
                </a:solidFill>
                <a:latin typeface="Times New Roman"/>
              </a:rPr>
              <a:t> </a:t>
            </a:r>
            <a:r>
              <a:rPr b="1" i="1" lang="en-US" sz="3200" spc="-1" strike="noStrike">
                <a:solidFill>
                  <a:srgbClr val="000000"/>
                </a:solidFill>
                <a:latin typeface="Times New Roman"/>
              </a:rPr>
              <a:t>p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orbitals.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grpSp>
        <p:nvGrpSpPr>
          <p:cNvPr id="381" name="Group 2"/>
          <p:cNvGrpSpPr/>
          <p:nvPr/>
        </p:nvGrpSpPr>
        <p:grpSpPr>
          <a:xfrm>
            <a:off x="990720" y="4876920"/>
            <a:ext cx="7467480" cy="1297800"/>
            <a:chOff x="990720" y="4876920"/>
            <a:chExt cx="7467480" cy="1297800"/>
          </a:xfrm>
        </p:grpSpPr>
        <p:sp>
          <p:nvSpPr>
            <p:cNvPr id="382" name="CustomShape 3"/>
            <p:cNvSpPr/>
            <p:nvPr/>
          </p:nvSpPr>
          <p:spPr>
            <a:xfrm>
              <a:off x="1068480" y="5715000"/>
              <a:ext cx="45216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1s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383" name="CustomShape 4"/>
            <p:cNvSpPr/>
            <p:nvPr/>
          </p:nvSpPr>
          <p:spPr>
            <a:xfrm>
              <a:off x="2363760" y="5715000"/>
              <a:ext cx="45216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2s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384" name="CustomShape 5"/>
            <p:cNvSpPr/>
            <p:nvPr/>
          </p:nvSpPr>
          <p:spPr>
            <a:xfrm>
              <a:off x="3963960" y="5715000"/>
              <a:ext cx="48564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2p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385" name="CustomShape 6"/>
            <p:cNvSpPr/>
            <p:nvPr/>
          </p:nvSpPr>
          <p:spPr>
            <a:xfrm>
              <a:off x="5792760" y="5715000"/>
              <a:ext cx="45216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3s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386" name="CustomShape 7"/>
            <p:cNvSpPr/>
            <p:nvPr/>
          </p:nvSpPr>
          <p:spPr>
            <a:xfrm>
              <a:off x="7316640" y="5715000"/>
              <a:ext cx="48564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3p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grpSp>
          <p:nvGrpSpPr>
            <p:cNvPr id="387" name="Group 8"/>
            <p:cNvGrpSpPr/>
            <p:nvPr/>
          </p:nvGrpSpPr>
          <p:grpSpPr>
            <a:xfrm>
              <a:off x="990720" y="4876920"/>
              <a:ext cx="7467480" cy="685800"/>
              <a:chOff x="990720" y="4876920"/>
              <a:chExt cx="7467480" cy="685800"/>
            </a:xfrm>
          </p:grpSpPr>
          <p:sp>
            <p:nvSpPr>
              <p:cNvPr id="388" name="CustomShape 9"/>
              <p:cNvSpPr/>
              <p:nvPr/>
            </p:nvSpPr>
            <p:spPr>
              <a:xfrm>
                <a:off x="990720" y="4876920"/>
                <a:ext cx="533160" cy="685800"/>
              </a:xfrm>
              <a:prstGeom prst="rect">
                <a:avLst/>
              </a:prstGeom>
              <a:noFill/>
              <a:ln w="9360">
                <a:solidFill>
                  <a:srgbClr val="9900ff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389" name="CustomShape 10"/>
              <p:cNvSpPr/>
              <p:nvPr/>
            </p:nvSpPr>
            <p:spPr>
              <a:xfrm>
                <a:off x="2286000" y="4876920"/>
                <a:ext cx="533520" cy="685800"/>
              </a:xfrm>
              <a:prstGeom prst="rect">
                <a:avLst/>
              </a:prstGeom>
              <a:noFill/>
              <a:ln w="9360">
                <a:solidFill>
                  <a:srgbClr val="9900ff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390" name="CustomShape 11"/>
              <p:cNvSpPr/>
              <p:nvPr/>
            </p:nvSpPr>
            <p:spPr>
              <a:xfrm>
                <a:off x="3429000" y="4876920"/>
                <a:ext cx="533520" cy="685800"/>
              </a:xfrm>
              <a:prstGeom prst="rect">
                <a:avLst/>
              </a:prstGeom>
              <a:noFill/>
              <a:ln w="9360">
                <a:solidFill>
                  <a:srgbClr val="9900ff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391" name="CustomShape 12"/>
              <p:cNvSpPr/>
              <p:nvPr/>
            </p:nvSpPr>
            <p:spPr>
              <a:xfrm>
                <a:off x="4038480" y="4876920"/>
                <a:ext cx="533520" cy="685800"/>
              </a:xfrm>
              <a:prstGeom prst="rect">
                <a:avLst/>
              </a:prstGeom>
              <a:noFill/>
              <a:ln w="9360">
                <a:solidFill>
                  <a:srgbClr val="9900ff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392" name="CustomShape 13"/>
              <p:cNvSpPr/>
              <p:nvPr/>
            </p:nvSpPr>
            <p:spPr>
              <a:xfrm>
                <a:off x="4648320" y="4876920"/>
                <a:ext cx="533160" cy="685800"/>
              </a:xfrm>
              <a:prstGeom prst="rect">
                <a:avLst/>
              </a:prstGeom>
              <a:noFill/>
              <a:ln w="9360">
                <a:solidFill>
                  <a:srgbClr val="9900ff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393" name="CustomShape 14"/>
              <p:cNvSpPr/>
              <p:nvPr/>
            </p:nvSpPr>
            <p:spPr>
              <a:xfrm>
                <a:off x="5715000" y="4876920"/>
                <a:ext cx="533520" cy="685800"/>
              </a:xfrm>
              <a:prstGeom prst="rect">
                <a:avLst/>
              </a:prstGeom>
              <a:noFill/>
              <a:ln w="9360">
                <a:solidFill>
                  <a:srgbClr val="9900ff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394" name="CustomShape 15"/>
              <p:cNvSpPr/>
              <p:nvPr/>
            </p:nvSpPr>
            <p:spPr>
              <a:xfrm>
                <a:off x="6705720" y="4876920"/>
                <a:ext cx="533160" cy="685800"/>
              </a:xfrm>
              <a:prstGeom prst="rect">
                <a:avLst/>
              </a:prstGeom>
              <a:noFill/>
              <a:ln w="9360">
                <a:solidFill>
                  <a:srgbClr val="9900ff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395" name="CustomShape 16"/>
              <p:cNvSpPr/>
              <p:nvPr/>
            </p:nvSpPr>
            <p:spPr>
              <a:xfrm>
                <a:off x="7315200" y="4876920"/>
                <a:ext cx="533520" cy="685800"/>
              </a:xfrm>
              <a:prstGeom prst="rect">
                <a:avLst/>
              </a:prstGeom>
              <a:noFill/>
              <a:ln w="9360">
                <a:solidFill>
                  <a:srgbClr val="9900ff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396" name="CustomShape 17"/>
              <p:cNvSpPr/>
              <p:nvPr/>
            </p:nvSpPr>
            <p:spPr>
              <a:xfrm>
                <a:off x="7924680" y="4876920"/>
                <a:ext cx="533520" cy="685800"/>
              </a:xfrm>
              <a:prstGeom prst="rect">
                <a:avLst/>
              </a:prstGeom>
              <a:noFill/>
              <a:ln w="9360">
                <a:solidFill>
                  <a:srgbClr val="9900ff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</p:grpSp>
      </p:grpSp>
      <p:sp>
        <p:nvSpPr>
          <p:cNvPr id="397" name="TextShape 18"/>
          <p:cNvSpPr txBox="1"/>
          <p:nvPr/>
        </p:nvSpPr>
        <p:spPr>
          <a:xfrm>
            <a:off x="838080" y="456840"/>
            <a:ext cx="746784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pc="-1" strike="noStrike">
                <a:solidFill>
                  <a:srgbClr val="9900ff"/>
                </a:solidFill>
                <a:latin typeface="Times New Roman"/>
              </a:rPr>
              <a:t>Example—Write the Ground State Orbital Diagram and Electron Configuration of Magnesium, Continued.</a:t>
            </a:r>
            <a:endParaRPr b="0" lang="en-US" sz="3600" spc="-1" strike="noStrike">
              <a:solidFill>
                <a:srgbClr val="9900ff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865" dur="indefinite" restart="never" nodeType="tmRoot">
          <p:childTnLst>
            <p:seq>
              <p:cTn id="866" dur="indefinite" nodeType="mainSeq">
                <p:childTnLst>
                  <p:par>
                    <p:cTn id="867" fill="hold">
                      <p:stCondLst>
                        <p:cond delay="indefinite"/>
                      </p:stCondLst>
                      <p:childTnLst>
                        <p:par>
                          <p:cTn id="868" fill="hold">
                            <p:stCondLst>
                              <p:cond delay="0"/>
                            </p:stCondLst>
                            <p:childTnLst>
                              <p:par>
                                <p:cTn id="869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871" dur="500"/>
                                        <p:tgtEl>
                                          <p:spTgt spid="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2" fill="hold">
                      <p:stCondLst>
                        <p:cond delay="indefinite"/>
                      </p:stCondLst>
                      <p:childTnLst>
                        <p:par>
                          <p:cTn id="873" fill="hold">
                            <p:stCondLst>
                              <p:cond delay="0"/>
                            </p:stCondLst>
                            <p:childTnLst>
                              <p:par>
                                <p:cTn id="874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TextShape 1"/>
          <p:cNvSpPr txBox="1"/>
          <p:nvPr/>
        </p:nvSpPr>
        <p:spPr>
          <a:xfrm>
            <a:off x="457200" y="2666880"/>
            <a:ext cx="8229600" cy="32004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609480" indent="-609480">
              <a:spcBef>
                <a:spcPts val="799"/>
              </a:spcBef>
              <a:buClr>
                <a:srgbClr val="000000"/>
              </a:buClr>
              <a:buFont typeface="StarSymbol"/>
              <a:buAutoNum type="arabicPeriod" startAt="3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Add one electron to each box in a set, then pair the electrons before going to the next set until you use all the electrons.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When paired, put in opposite arrows.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99" name="CustomShape 2"/>
          <p:cNvSpPr/>
          <p:nvPr/>
        </p:nvSpPr>
        <p:spPr>
          <a:xfrm>
            <a:off x="1068480" y="5715000"/>
            <a:ext cx="45216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1s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00" name="CustomShape 3"/>
          <p:cNvSpPr/>
          <p:nvPr/>
        </p:nvSpPr>
        <p:spPr>
          <a:xfrm>
            <a:off x="2363760" y="5715000"/>
            <a:ext cx="45216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2s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01" name="CustomShape 4"/>
          <p:cNvSpPr/>
          <p:nvPr/>
        </p:nvSpPr>
        <p:spPr>
          <a:xfrm>
            <a:off x="3963960" y="5715000"/>
            <a:ext cx="48564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2p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02" name="CustomShape 5"/>
          <p:cNvSpPr/>
          <p:nvPr/>
        </p:nvSpPr>
        <p:spPr>
          <a:xfrm>
            <a:off x="5792760" y="5715000"/>
            <a:ext cx="45216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3s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03" name="CustomShape 6"/>
          <p:cNvSpPr/>
          <p:nvPr/>
        </p:nvSpPr>
        <p:spPr>
          <a:xfrm>
            <a:off x="7316640" y="5715000"/>
            <a:ext cx="48564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3p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04" name="CustomShape 7"/>
          <p:cNvSpPr/>
          <p:nvPr/>
        </p:nvSpPr>
        <p:spPr>
          <a:xfrm>
            <a:off x="990720" y="4876920"/>
            <a:ext cx="533160" cy="685800"/>
          </a:xfrm>
          <a:prstGeom prst="rect">
            <a:avLst/>
          </a:prstGeom>
          <a:noFill/>
          <a:ln w="9360">
            <a:solidFill>
              <a:srgbClr val="9900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405" name="CustomShape 8"/>
          <p:cNvSpPr/>
          <p:nvPr/>
        </p:nvSpPr>
        <p:spPr>
          <a:xfrm>
            <a:off x="2286000" y="4876920"/>
            <a:ext cx="533520" cy="685800"/>
          </a:xfrm>
          <a:prstGeom prst="rect">
            <a:avLst/>
          </a:prstGeom>
          <a:noFill/>
          <a:ln w="9360">
            <a:solidFill>
              <a:srgbClr val="9900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406" name="CustomShape 9"/>
          <p:cNvSpPr/>
          <p:nvPr/>
        </p:nvSpPr>
        <p:spPr>
          <a:xfrm>
            <a:off x="3429000" y="4876920"/>
            <a:ext cx="533520" cy="685800"/>
          </a:xfrm>
          <a:prstGeom prst="rect">
            <a:avLst/>
          </a:prstGeom>
          <a:noFill/>
          <a:ln w="9360">
            <a:solidFill>
              <a:srgbClr val="9900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407" name="CustomShape 10"/>
          <p:cNvSpPr/>
          <p:nvPr/>
        </p:nvSpPr>
        <p:spPr>
          <a:xfrm>
            <a:off x="4038480" y="4876920"/>
            <a:ext cx="533520" cy="685800"/>
          </a:xfrm>
          <a:prstGeom prst="rect">
            <a:avLst/>
          </a:prstGeom>
          <a:noFill/>
          <a:ln w="9360">
            <a:solidFill>
              <a:srgbClr val="9900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408" name="CustomShape 11"/>
          <p:cNvSpPr/>
          <p:nvPr/>
        </p:nvSpPr>
        <p:spPr>
          <a:xfrm>
            <a:off x="4648320" y="4876920"/>
            <a:ext cx="533160" cy="685800"/>
          </a:xfrm>
          <a:prstGeom prst="rect">
            <a:avLst/>
          </a:prstGeom>
          <a:noFill/>
          <a:ln w="9360">
            <a:solidFill>
              <a:srgbClr val="9900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409" name="CustomShape 12"/>
          <p:cNvSpPr/>
          <p:nvPr/>
        </p:nvSpPr>
        <p:spPr>
          <a:xfrm>
            <a:off x="5715000" y="4876920"/>
            <a:ext cx="533520" cy="685800"/>
          </a:xfrm>
          <a:prstGeom prst="rect">
            <a:avLst/>
          </a:prstGeom>
          <a:noFill/>
          <a:ln w="9360">
            <a:solidFill>
              <a:srgbClr val="9900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410" name="CustomShape 13"/>
          <p:cNvSpPr/>
          <p:nvPr/>
        </p:nvSpPr>
        <p:spPr>
          <a:xfrm>
            <a:off x="6705720" y="4876920"/>
            <a:ext cx="533160" cy="685800"/>
          </a:xfrm>
          <a:prstGeom prst="rect">
            <a:avLst/>
          </a:prstGeom>
          <a:noFill/>
          <a:ln w="9360">
            <a:solidFill>
              <a:srgbClr val="9900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411" name="CustomShape 14"/>
          <p:cNvSpPr/>
          <p:nvPr/>
        </p:nvSpPr>
        <p:spPr>
          <a:xfrm>
            <a:off x="7315200" y="4876920"/>
            <a:ext cx="533520" cy="685800"/>
          </a:xfrm>
          <a:prstGeom prst="rect">
            <a:avLst/>
          </a:prstGeom>
          <a:noFill/>
          <a:ln w="9360">
            <a:solidFill>
              <a:srgbClr val="9900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412" name="CustomShape 15"/>
          <p:cNvSpPr/>
          <p:nvPr/>
        </p:nvSpPr>
        <p:spPr>
          <a:xfrm>
            <a:off x="7924680" y="4876920"/>
            <a:ext cx="533520" cy="685800"/>
          </a:xfrm>
          <a:prstGeom prst="rect">
            <a:avLst/>
          </a:prstGeom>
          <a:noFill/>
          <a:ln w="9360">
            <a:solidFill>
              <a:srgbClr val="9900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413" name="CustomShape 16"/>
          <p:cNvSpPr/>
          <p:nvPr/>
        </p:nvSpPr>
        <p:spPr>
          <a:xfrm>
            <a:off x="1053000" y="5029200"/>
            <a:ext cx="42768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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14" name="CustomShape 17"/>
          <p:cNvSpPr/>
          <p:nvPr/>
        </p:nvSpPr>
        <p:spPr>
          <a:xfrm>
            <a:off x="2348280" y="5029200"/>
            <a:ext cx="42768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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15" name="CustomShape 18"/>
          <p:cNvSpPr/>
          <p:nvPr/>
        </p:nvSpPr>
        <p:spPr>
          <a:xfrm>
            <a:off x="3460320" y="5029200"/>
            <a:ext cx="30564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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16" name="CustomShape 19"/>
          <p:cNvSpPr/>
          <p:nvPr/>
        </p:nvSpPr>
        <p:spPr>
          <a:xfrm>
            <a:off x="5777280" y="5029200"/>
            <a:ext cx="42768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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17" name="TextShape 20"/>
          <p:cNvSpPr txBox="1"/>
          <p:nvPr/>
        </p:nvSpPr>
        <p:spPr>
          <a:xfrm>
            <a:off x="838080" y="761760"/>
            <a:ext cx="746784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pc="-1" strike="noStrike">
                <a:solidFill>
                  <a:srgbClr val="9900ff"/>
                </a:solidFill>
                <a:latin typeface="Times New Roman"/>
              </a:rPr>
              <a:t>Example—Write the Ground State Orbital Diagram and Electron Configuration of Magnesium, Continued.</a:t>
            </a:r>
            <a:endParaRPr b="0" lang="en-US" sz="36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418" name="CustomShape 21"/>
          <p:cNvSpPr/>
          <p:nvPr/>
        </p:nvSpPr>
        <p:spPr>
          <a:xfrm>
            <a:off x="3690360" y="5029200"/>
            <a:ext cx="30276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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19" name="CustomShape 22"/>
          <p:cNvSpPr/>
          <p:nvPr/>
        </p:nvSpPr>
        <p:spPr>
          <a:xfrm>
            <a:off x="4038480" y="4876920"/>
            <a:ext cx="533520" cy="685800"/>
          </a:xfrm>
          <a:prstGeom prst="rect">
            <a:avLst/>
          </a:prstGeom>
          <a:noFill/>
          <a:ln w="9360">
            <a:solidFill>
              <a:srgbClr val="9900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420" name="CustomShape 23"/>
          <p:cNvSpPr/>
          <p:nvPr/>
        </p:nvSpPr>
        <p:spPr>
          <a:xfrm>
            <a:off x="4069800" y="5029200"/>
            <a:ext cx="30564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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21" name="CustomShape 24"/>
          <p:cNvSpPr/>
          <p:nvPr/>
        </p:nvSpPr>
        <p:spPr>
          <a:xfrm>
            <a:off x="4299840" y="5029200"/>
            <a:ext cx="30276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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22" name="CustomShape 25"/>
          <p:cNvSpPr/>
          <p:nvPr/>
        </p:nvSpPr>
        <p:spPr>
          <a:xfrm>
            <a:off x="4679640" y="5029200"/>
            <a:ext cx="30564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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23" name="CustomShape 26"/>
          <p:cNvSpPr/>
          <p:nvPr/>
        </p:nvSpPr>
        <p:spPr>
          <a:xfrm>
            <a:off x="4909680" y="5029200"/>
            <a:ext cx="30276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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876" dur="indefinite" restart="never" nodeType="tmRoot">
          <p:childTnLst>
            <p:seq>
              <p:cTn id="877" dur="indefinite" nodeType="mainSeq">
                <p:childTnLst>
                  <p:par>
                    <p:cTn id="878" fill="hold">
                      <p:stCondLst>
                        <p:cond delay="indefinite"/>
                      </p:stCondLst>
                      <p:childTnLst>
                        <p:par>
                          <p:cTn id="879" fill="hold">
                            <p:stCondLst>
                              <p:cond delay="0"/>
                            </p:stCondLst>
                            <p:childTnLst>
                              <p:par>
                                <p:cTn id="880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882" dur="500"/>
                                        <p:tgtEl>
                                          <p:spTgt spid="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3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885" dur="500"/>
                                        <p:tgtEl>
                                          <p:spTgt spid="3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6" fill="hold">
                      <p:stCondLst>
                        <p:cond delay="indefinite"/>
                      </p:stCondLst>
                      <p:childTnLst>
                        <p:par>
                          <p:cTn id="887" fill="hold">
                            <p:stCondLst>
                              <p:cond delay="0"/>
                            </p:stCondLst>
                            <p:childTnLst>
                              <p:par>
                                <p:cTn id="888" nodeType="clickEffect" fill="hold" presetClass="entr" presetID="1">
                                  <p:stCondLst>
                                    <p:cond delay="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889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0" fill="hold">
                            <p:stCondLst>
                              <p:cond delay="150"/>
                            </p:stCondLst>
                            <p:childTnLst>
                              <p:par>
                                <p:cTn id="891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89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3" fill="hold">
                            <p:stCondLst>
                              <p:cond delay="1300"/>
                            </p:stCondLst>
                            <p:childTnLst>
                              <p:par>
                                <p:cTn id="894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895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6" fill="hold">
                            <p:stCondLst>
                              <p:cond delay="2375"/>
                            </p:stCondLst>
                            <p:childTnLst>
                              <p:par>
                                <p:cTn id="897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89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9" fill="hold">
                            <p:stCondLst>
                              <p:cond delay="3450"/>
                            </p:stCondLst>
                            <p:childTnLst>
                              <p:par>
                                <p:cTn id="900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901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2" fill="hold">
                            <p:stCondLst>
                              <p:cond delay="4525"/>
                            </p:stCondLst>
                            <p:childTnLst>
                              <p:par>
                                <p:cTn id="903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90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5" fill="hold">
                            <p:stCondLst>
                              <p:cond delay="5600"/>
                            </p:stCondLst>
                            <p:childTnLst>
                              <p:par>
                                <p:cTn id="906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907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8" fill="hold">
                            <p:stCondLst>
                              <p:cond delay="6675"/>
                            </p:stCondLst>
                            <p:childTnLst>
                              <p:par>
                                <p:cTn id="909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9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1" fill="hold">
                            <p:stCondLst>
                              <p:cond delay="7750"/>
                            </p:stCondLst>
                            <p:childTnLst>
                              <p:par>
                                <p:cTn id="912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913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TextShape 1"/>
          <p:cNvSpPr txBox="1"/>
          <p:nvPr/>
        </p:nvSpPr>
        <p:spPr>
          <a:xfrm>
            <a:off x="838080" y="609120"/>
            <a:ext cx="746784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pc="-1" strike="noStrike">
                <a:solidFill>
                  <a:srgbClr val="9900ff"/>
                </a:solidFill>
                <a:latin typeface="Times New Roman"/>
              </a:rPr>
              <a:t>Example—Write the Ground State Orbital Diagram and Electron Configuration of Magnesium, Continued.</a:t>
            </a:r>
            <a:endParaRPr b="0" lang="en-US" sz="36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425" name="TextShape 2"/>
          <p:cNvSpPr txBox="1"/>
          <p:nvPr/>
        </p:nvSpPr>
        <p:spPr>
          <a:xfrm>
            <a:off x="457200" y="2209680"/>
            <a:ext cx="8229600" cy="36576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609480" indent="-609480">
              <a:spcBef>
                <a:spcPts val="799"/>
              </a:spcBef>
              <a:buClr>
                <a:srgbClr val="000000"/>
              </a:buClr>
              <a:buFont typeface="StarSymbol"/>
              <a:buAutoNum type="arabicPeriod" startAt="4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Use the diagram to write the electron configuration.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>
              <a:spcBef>
                <a:spcPts val="697"/>
              </a:spcBef>
              <a:buClr>
                <a:srgbClr val="000000"/>
              </a:buClr>
              <a:buFont typeface="Wingdings" charset="2"/>
              <a:buChar char=""/>
              <a:tabLst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Write the number of electrons in each set as a superscript next to the name of the orbital set. 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spcBef>
                <a:spcPts val="697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1</a:t>
            </a:r>
            <a:r>
              <a:rPr b="0" i="1" lang="en-US" sz="28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2</a:t>
            </a:r>
            <a:r>
              <a:rPr b="0" i="1" lang="en-US" sz="28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2</a:t>
            </a:r>
            <a:r>
              <a:rPr b="0" i="1" lang="en-US" sz="2800" spc="-1" strike="noStrike">
                <a:solidFill>
                  <a:srgbClr val="000000"/>
                </a:solidFill>
                <a:latin typeface="Times New Roman"/>
              </a:rPr>
              <a:t>p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6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3</a:t>
            </a:r>
            <a:r>
              <a:rPr b="0" i="1" lang="en-US" sz="28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2 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= [Ne]3</a:t>
            </a:r>
            <a:r>
              <a:rPr b="0" i="1" lang="en-US" sz="28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2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  <p:grpSp>
        <p:nvGrpSpPr>
          <p:cNvPr id="426" name="Group 3"/>
          <p:cNvGrpSpPr/>
          <p:nvPr/>
        </p:nvGrpSpPr>
        <p:grpSpPr>
          <a:xfrm>
            <a:off x="990720" y="4876920"/>
            <a:ext cx="7467480" cy="1297800"/>
            <a:chOff x="990720" y="4876920"/>
            <a:chExt cx="7467480" cy="1297800"/>
          </a:xfrm>
        </p:grpSpPr>
        <p:grpSp>
          <p:nvGrpSpPr>
            <p:cNvPr id="427" name="Group 4"/>
            <p:cNvGrpSpPr/>
            <p:nvPr/>
          </p:nvGrpSpPr>
          <p:grpSpPr>
            <a:xfrm>
              <a:off x="990720" y="4876920"/>
              <a:ext cx="7467480" cy="1297800"/>
              <a:chOff x="990720" y="4876920"/>
              <a:chExt cx="7467480" cy="1297800"/>
            </a:xfrm>
          </p:grpSpPr>
          <p:sp>
            <p:nvSpPr>
              <p:cNvPr id="428" name="CustomShape 5"/>
              <p:cNvSpPr/>
              <p:nvPr/>
            </p:nvSpPr>
            <p:spPr>
              <a:xfrm>
                <a:off x="1068480" y="5715000"/>
                <a:ext cx="452160" cy="459720"/>
              </a:xfrm>
              <a:custGeom>
                <a:avLst/>
                <a:gdLst/>
                <a:ahLst/>
                <a:rect l="l" t="t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wrap="none" lIns="90000" rIns="90000" tIns="46800" bIns="46800">
                <a:spAutoFit/>
              </a:bodyPr>
              <a:p>
                <a:pPr>
                  <a:tabLst>
                    <a:tab algn="l" pos="0"/>
                    <a:tab algn="l" pos="914400"/>
                    <a:tab algn="l" pos="1828800"/>
                    <a:tab algn="l" pos="2743200"/>
                    <a:tab algn="l" pos="3657600"/>
                    <a:tab algn="l" pos="4572000"/>
                    <a:tab algn="l" pos="5486400"/>
                    <a:tab algn="l" pos="6400800"/>
                    <a:tab algn="l" pos="7315200"/>
                    <a:tab algn="l" pos="8229600"/>
                    <a:tab algn="l" pos="9144000"/>
                    <a:tab algn="l" pos="10058400"/>
                  </a:tabLst>
                </a:pPr>
                <a:r>
                  <a:rPr b="0" lang="en-US" sz="2400" spc="-1" strike="noStrike">
                    <a:solidFill>
                      <a:srgbClr val="000000"/>
                    </a:solidFill>
                    <a:latin typeface="Times New Roman"/>
                  </a:rPr>
                  <a:t>1s</a:t>
                </a:r>
                <a:endParaRPr b="0" lang="en-US" sz="2400" spc="-1" strike="noStrike">
                  <a:solidFill>
                    <a:srgbClr val="000000"/>
                  </a:solidFill>
                  <a:latin typeface="Times New Roman"/>
                </a:endParaRPr>
              </a:p>
            </p:txBody>
          </p:sp>
          <p:sp>
            <p:nvSpPr>
              <p:cNvPr id="429" name="CustomShape 6"/>
              <p:cNvSpPr/>
              <p:nvPr/>
            </p:nvSpPr>
            <p:spPr>
              <a:xfrm>
                <a:off x="2363760" y="5715000"/>
                <a:ext cx="452160" cy="459720"/>
              </a:xfrm>
              <a:custGeom>
                <a:avLst/>
                <a:gdLst/>
                <a:ahLst/>
                <a:rect l="l" t="t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wrap="none" lIns="90000" rIns="90000" tIns="46800" bIns="46800">
                <a:spAutoFit/>
              </a:bodyPr>
              <a:p>
                <a:pPr>
                  <a:tabLst>
                    <a:tab algn="l" pos="0"/>
                    <a:tab algn="l" pos="914400"/>
                    <a:tab algn="l" pos="1828800"/>
                    <a:tab algn="l" pos="2743200"/>
                    <a:tab algn="l" pos="3657600"/>
                    <a:tab algn="l" pos="4572000"/>
                    <a:tab algn="l" pos="5486400"/>
                    <a:tab algn="l" pos="6400800"/>
                    <a:tab algn="l" pos="7315200"/>
                    <a:tab algn="l" pos="8229600"/>
                    <a:tab algn="l" pos="9144000"/>
                    <a:tab algn="l" pos="10058400"/>
                  </a:tabLst>
                </a:pPr>
                <a:r>
                  <a:rPr b="0" lang="en-US" sz="2400" spc="-1" strike="noStrike">
                    <a:solidFill>
                      <a:srgbClr val="000000"/>
                    </a:solidFill>
                    <a:latin typeface="Times New Roman"/>
                  </a:rPr>
                  <a:t>2s</a:t>
                </a:r>
                <a:endParaRPr b="0" lang="en-US" sz="2400" spc="-1" strike="noStrike">
                  <a:solidFill>
                    <a:srgbClr val="000000"/>
                  </a:solidFill>
                  <a:latin typeface="Times New Roman"/>
                </a:endParaRPr>
              </a:p>
            </p:txBody>
          </p:sp>
          <p:sp>
            <p:nvSpPr>
              <p:cNvPr id="430" name="CustomShape 7"/>
              <p:cNvSpPr/>
              <p:nvPr/>
            </p:nvSpPr>
            <p:spPr>
              <a:xfrm>
                <a:off x="3963960" y="5715000"/>
                <a:ext cx="485640" cy="459720"/>
              </a:xfrm>
              <a:custGeom>
                <a:avLst/>
                <a:gdLst/>
                <a:ahLst/>
                <a:rect l="l" t="t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wrap="none" lIns="90000" rIns="90000" tIns="46800" bIns="46800">
                <a:spAutoFit/>
              </a:bodyPr>
              <a:p>
                <a:pPr>
                  <a:tabLst>
                    <a:tab algn="l" pos="0"/>
                    <a:tab algn="l" pos="914400"/>
                    <a:tab algn="l" pos="1828800"/>
                    <a:tab algn="l" pos="2743200"/>
                    <a:tab algn="l" pos="3657600"/>
                    <a:tab algn="l" pos="4572000"/>
                    <a:tab algn="l" pos="5486400"/>
                    <a:tab algn="l" pos="6400800"/>
                    <a:tab algn="l" pos="7315200"/>
                    <a:tab algn="l" pos="8229600"/>
                    <a:tab algn="l" pos="9144000"/>
                    <a:tab algn="l" pos="10058400"/>
                  </a:tabLst>
                </a:pPr>
                <a:r>
                  <a:rPr b="0" lang="en-US" sz="2400" spc="-1" strike="noStrike">
                    <a:solidFill>
                      <a:srgbClr val="000000"/>
                    </a:solidFill>
                    <a:latin typeface="Times New Roman"/>
                  </a:rPr>
                  <a:t>2p</a:t>
                </a:r>
                <a:endParaRPr b="0" lang="en-US" sz="2400" spc="-1" strike="noStrike">
                  <a:solidFill>
                    <a:srgbClr val="000000"/>
                  </a:solidFill>
                  <a:latin typeface="Times New Roman"/>
                </a:endParaRPr>
              </a:p>
            </p:txBody>
          </p:sp>
          <p:sp>
            <p:nvSpPr>
              <p:cNvPr id="431" name="CustomShape 8"/>
              <p:cNvSpPr/>
              <p:nvPr/>
            </p:nvSpPr>
            <p:spPr>
              <a:xfrm>
                <a:off x="5792760" y="5715000"/>
                <a:ext cx="452160" cy="459720"/>
              </a:xfrm>
              <a:custGeom>
                <a:avLst/>
                <a:gdLst/>
                <a:ahLst/>
                <a:rect l="l" t="t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wrap="none" lIns="90000" rIns="90000" tIns="46800" bIns="46800">
                <a:spAutoFit/>
              </a:bodyPr>
              <a:p>
                <a:pPr>
                  <a:tabLst>
                    <a:tab algn="l" pos="0"/>
                    <a:tab algn="l" pos="914400"/>
                    <a:tab algn="l" pos="1828800"/>
                    <a:tab algn="l" pos="2743200"/>
                    <a:tab algn="l" pos="3657600"/>
                    <a:tab algn="l" pos="4572000"/>
                    <a:tab algn="l" pos="5486400"/>
                    <a:tab algn="l" pos="6400800"/>
                    <a:tab algn="l" pos="7315200"/>
                    <a:tab algn="l" pos="8229600"/>
                    <a:tab algn="l" pos="9144000"/>
                    <a:tab algn="l" pos="10058400"/>
                  </a:tabLst>
                </a:pPr>
                <a:r>
                  <a:rPr b="0" lang="en-US" sz="2400" spc="-1" strike="noStrike">
                    <a:solidFill>
                      <a:srgbClr val="000000"/>
                    </a:solidFill>
                    <a:latin typeface="Times New Roman"/>
                  </a:rPr>
                  <a:t>3s</a:t>
                </a:r>
                <a:endParaRPr b="0" lang="en-US" sz="2400" spc="-1" strike="noStrike">
                  <a:solidFill>
                    <a:srgbClr val="000000"/>
                  </a:solidFill>
                  <a:latin typeface="Times New Roman"/>
                </a:endParaRPr>
              </a:p>
            </p:txBody>
          </p:sp>
          <p:sp>
            <p:nvSpPr>
              <p:cNvPr id="432" name="CustomShape 9"/>
              <p:cNvSpPr/>
              <p:nvPr/>
            </p:nvSpPr>
            <p:spPr>
              <a:xfrm>
                <a:off x="7316640" y="5715000"/>
                <a:ext cx="485640" cy="459720"/>
              </a:xfrm>
              <a:custGeom>
                <a:avLst/>
                <a:gdLst/>
                <a:ahLst/>
                <a:rect l="l" t="t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wrap="none" lIns="90000" rIns="90000" tIns="46800" bIns="46800">
                <a:spAutoFit/>
              </a:bodyPr>
              <a:p>
                <a:pPr>
                  <a:tabLst>
                    <a:tab algn="l" pos="0"/>
                    <a:tab algn="l" pos="914400"/>
                    <a:tab algn="l" pos="1828800"/>
                    <a:tab algn="l" pos="2743200"/>
                    <a:tab algn="l" pos="3657600"/>
                    <a:tab algn="l" pos="4572000"/>
                    <a:tab algn="l" pos="5486400"/>
                    <a:tab algn="l" pos="6400800"/>
                    <a:tab algn="l" pos="7315200"/>
                    <a:tab algn="l" pos="8229600"/>
                    <a:tab algn="l" pos="9144000"/>
                    <a:tab algn="l" pos="10058400"/>
                  </a:tabLst>
                </a:pPr>
                <a:r>
                  <a:rPr b="0" lang="en-US" sz="2400" spc="-1" strike="noStrike">
                    <a:solidFill>
                      <a:srgbClr val="000000"/>
                    </a:solidFill>
                    <a:latin typeface="Times New Roman"/>
                  </a:rPr>
                  <a:t>3p</a:t>
                </a:r>
                <a:endParaRPr b="0" lang="en-US" sz="2400" spc="-1" strike="noStrike">
                  <a:solidFill>
                    <a:srgbClr val="000000"/>
                  </a:solidFill>
                  <a:latin typeface="Times New Roman"/>
                </a:endParaRPr>
              </a:p>
            </p:txBody>
          </p:sp>
          <p:grpSp>
            <p:nvGrpSpPr>
              <p:cNvPr id="433" name="Group 10"/>
              <p:cNvGrpSpPr/>
              <p:nvPr/>
            </p:nvGrpSpPr>
            <p:grpSpPr>
              <a:xfrm>
                <a:off x="990720" y="4876920"/>
                <a:ext cx="7467480" cy="685800"/>
                <a:chOff x="990720" y="4876920"/>
                <a:chExt cx="7467480" cy="685800"/>
              </a:xfrm>
            </p:grpSpPr>
            <p:sp>
              <p:nvSpPr>
                <p:cNvPr id="434" name="CustomShape 11"/>
                <p:cNvSpPr/>
                <p:nvPr/>
              </p:nvSpPr>
              <p:spPr>
                <a:xfrm>
                  <a:off x="990720" y="4876920"/>
                  <a:ext cx="533160" cy="685800"/>
                </a:xfrm>
                <a:prstGeom prst="rect">
                  <a:avLst/>
                </a:prstGeom>
                <a:noFill/>
                <a:ln w="9360">
                  <a:solidFill>
                    <a:srgbClr val="9900ff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435" name="CustomShape 12"/>
                <p:cNvSpPr/>
                <p:nvPr/>
              </p:nvSpPr>
              <p:spPr>
                <a:xfrm>
                  <a:off x="2286000" y="4876920"/>
                  <a:ext cx="533520" cy="685800"/>
                </a:xfrm>
                <a:prstGeom prst="rect">
                  <a:avLst/>
                </a:prstGeom>
                <a:noFill/>
                <a:ln w="9360">
                  <a:solidFill>
                    <a:srgbClr val="9900ff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436" name="CustomShape 13"/>
                <p:cNvSpPr/>
                <p:nvPr/>
              </p:nvSpPr>
              <p:spPr>
                <a:xfrm>
                  <a:off x="3429000" y="4876920"/>
                  <a:ext cx="533520" cy="685800"/>
                </a:xfrm>
                <a:prstGeom prst="rect">
                  <a:avLst/>
                </a:prstGeom>
                <a:noFill/>
                <a:ln w="9360">
                  <a:solidFill>
                    <a:srgbClr val="9900ff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437" name="CustomShape 14"/>
                <p:cNvSpPr/>
                <p:nvPr/>
              </p:nvSpPr>
              <p:spPr>
                <a:xfrm>
                  <a:off x="4038480" y="4876920"/>
                  <a:ext cx="533520" cy="685800"/>
                </a:xfrm>
                <a:prstGeom prst="rect">
                  <a:avLst/>
                </a:prstGeom>
                <a:noFill/>
                <a:ln w="9360">
                  <a:solidFill>
                    <a:srgbClr val="9900ff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438" name="CustomShape 15"/>
                <p:cNvSpPr/>
                <p:nvPr/>
              </p:nvSpPr>
              <p:spPr>
                <a:xfrm>
                  <a:off x="4648320" y="4876920"/>
                  <a:ext cx="533160" cy="685800"/>
                </a:xfrm>
                <a:prstGeom prst="rect">
                  <a:avLst/>
                </a:prstGeom>
                <a:noFill/>
                <a:ln w="9360">
                  <a:solidFill>
                    <a:srgbClr val="9900ff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439" name="CustomShape 16"/>
                <p:cNvSpPr/>
                <p:nvPr/>
              </p:nvSpPr>
              <p:spPr>
                <a:xfrm>
                  <a:off x="5715000" y="4876920"/>
                  <a:ext cx="533520" cy="685800"/>
                </a:xfrm>
                <a:prstGeom prst="rect">
                  <a:avLst/>
                </a:prstGeom>
                <a:noFill/>
                <a:ln w="9360">
                  <a:solidFill>
                    <a:srgbClr val="9900ff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440" name="CustomShape 17"/>
                <p:cNvSpPr/>
                <p:nvPr/>
              </p:nvSpPr>
              <p:spPr>
                <a:xfrm>
                  <a:off x="6705720" y="4876920"/>
                  <a:ext cx="533160" cy="685800"/>
                </a:xfrm>
                <a:prstGeom prst="rect">
                  <a:avLst/>
                </a:prstGeom>
                <a:noFill/>
                <a:ln w="9360">
                  <a:solidFill>
                    <a:srgbClr val="9900ff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441" name="CustomShape 18"/>
                <p:cNvSpPr/>
                <p:nvPr/>
              </p:nvSpPr>
              <p:spPr>
                <a:xfrm>
                  <a:off x="7315200" y="4876920"/>
                  <a:ext cx="533520" cy="685800"/>
                </a:xfrm>
                <a:prstGeom prst="rect">
                  <a:avLst/>
                </a:prstGeom>
                <a:noFill/>
                <a:ln w="9360">
                  <a:solidFill>
                    <a:srgbClr val="9900ff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442" name="CustomShape 19"/>
                <p:cNvSpPr/>
                <p:nvPr/>
              </p:nvSpPr>
              <p:spPr>
                <a:xfrm>
                  <a:off x="7924680" y="4876920"/>
                  <a:ext cx="533520" cy="685800"/>
                </a:xfrm>
                <a:prstGeom prst="rect">
                  <a:avLst/>
                </a:prstGeom>
                <a:noFill/>
                <a:ln w="9360">
                  <a:solidFill>
                    <a:srgbClr val="9900ff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</p:grpSp>
        </p:grpSp>
        <p:sp>
          <p:nvSpPr>
            <p:cNvPr id="443" name="CustomShape 20"/>
            <p:cNvSpPr/>
            <p:nvPr/>
          </p:nvSpPr>
          <p:spPr>
            <a:xfrm>
              <a:off x="1053000" y="5029200"/>
              <a:ext cx="42768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lnSpc>
                  <a:spcPct val="100000"/>
                </a:lnSpc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9900ff"/>
                  </a:solidFill>
                  <a:latin typeface="Symbol"/>
                  <a:ea typeface="Symbol"/>
                </a:rPr>
                <a:t>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444" name="CustomShape 21"/>
            <p:cNvSpPr/>
            <p:nvPr/>
          </p:nvSpPr>
          <p:spPr>
            <a:xfrm>
              <a:off x="2348280" y="5029200"/>
              <a:ext cx="42768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lnSpc>
                  <a:spcPct val="100000"/>
                </a:lnSpc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9900ff"/>
                  </a:solidFill>
                  <a:latin typeface="Symbol"/>
                  <a:ea typeface="Symbol"/>
                </a:rPr>
                <a:t>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445" name="CustomShape 22"/>
            <p:cNvSpPr/>
            <p:nvPr/>
          </p:nvSpPr>
          <p:spPr>
            <a:xfrm>
              <a:off x="3491280" y="5029200"/>
              <a:ext cx="42768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lnSpc>
                  <a:spcPct val="100000"/>
                </a:lnSpc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9900ff"/>
                  </a:solidFill>
                  <a:latin typeface="Symbol"/>
                  <a:ea typeface="Symbol"/>
                </a:rPr>
                <a:t>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446" name="CustomShape 23"/>
            <p:cNvSpPr/>
            <p:nvPr/>
          </p:nvSpPr>
          <p:spPr>
            <a:xfrm>
              <a:off x="4100760" y="5029200"/>
              <a:ext cx="42768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lnSpc>
                  <a:spcPct val="100000"/>
                </a:lnSpc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9900ff"/>
                  </a:solidFill>
                  <a:latin typeface="Symbol"/>
                  <a:ea typeface="Symbol"/>
                </a:rPr>
                <a:t>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447" name="CustomShape 24"/>
            <p:cNvSpPr/>
            <p:nvPr/>
          </p:nvSpPr>
          <p:spPr>
            <a:xfrm>
              <a:off x="4710600" y="5029200"/>
              <a:ext cx="42768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lnSpc>
                  <a:spcPct val="100000"/>
                </a:lnSpc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9900ff"/>
                  </a:solidFill>
                  <a:latin typeface="Symbol"/>
                  <a:ea typeface="Symbol"/>
                </a:rPr>
                <a:t>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448" name="CustomShape 25"/>
            <p:cNvSpPr/>
            <p:nvPr/>
          </p:nvSpPr>
          <p:spPr>
            <a:xfrm>
              <a:off x="5777280" y="5029200"/>
              <a:ext cx="42768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lnSpc>
                  <a:spcPct val="100000"/>
                </a:lnSpc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9900ff"/>
                  </a:solidFill>
                  <a:latin typeface="Symbol"/>
                  <a:ea typeface="Symbol"/>
                </a:rPr>
                <a:t>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</p:grpSp>
    </p:spTree>
  </p:cSld>
  <p:transition>
    <p:fade thruBlk="true"/>
  </p:transition>
  <p:timing>
    <p:tnLst>
      <p:par>
        <p:cTn id="914" dur="indefinite" restart="never" nodeType="tmRoot">
          <p:childTnLst>
            <p:seq>
              <p:cTn id="915" dur="indefinite" nodeType="mainSeq">
                <p:childTnLst>
                  <p:par>
                    <p:cTn id="916" fill="hold">
                      <p:stCondLst>
                        <p:cond delay="indefinite"/>
                      </p:stCondLst>
                      <p:childTnLst>
                        <p:par>
                          <p:cTn id="917" fill="hold">
                            <p:stCondLst>
                              <p:cond delay="0"/>
                            </p:stCondLst>
                            <p:childTnLst>
                              <p:par>
                                <p:cTn id="918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920" dur="500"/>
                                        <p:tgtEl>
                                          <p:spTgt spid="4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1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923" dur="500"/>
                                        <p:tgtEl>
                                          <p:spTgt spid="4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4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926" dur="500"/>
                                        <p:tgtEl>
                                          <p:spTgt spid="4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7" fill="hold">
                            <p:stCondLst>
                              <p:cond delay="500"/>
                            </p:stCondLst>
                            <p:childTnLst>
                              <p:par>
                                <p:cTn id="928" nodeType="after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TextShape 1"/>
          <p:cNvSpPr txBox="1"/>
          <p:nvPr/>
        </p:nvSpPr>
        <p:spPr>
          <a:xfrm>
            <a:off x="685800" y="393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9900ff"/>
                </a:solidFill>
                <a:latin typeface="Times New Roman"/>
              </a:rPr>
              <a:t>Example—Write the Full Ground State Orbital Diagram and Electron Configuration of Manganese</a:t>
            </a:r>
            <a:endParaRPr b="0" lang="en-US" sz="28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450" name="CustomShape 2"/>
          <p:cNvSpPr/>
          <p:nvPr/>
        </p:nvSpPr>
        <p:spPr>
          <a:xfrm>
            <a:off x="2825640" y="1828800"/>
            <a:ext cx="367200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Mn    Z = 25, therefore 25 e</a:t>
            </a:r>
            <a:r>
              <a:rPr b="0" lang="en-US" sz="2400" spc="-1" strike="noStrike" baseline="30000">
                <a:solidFill>
                  <a:srgbClr val="000000"/>
                </a:solidFill>
                <a:latin typeface="Times New Roman"/>
                <a:ea typeface="Times New Roman"/>
              </a:rPr>
              <a:t>−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51" name="CustomShape 3"/>
          <p:cNvSpPr/>
          <p:nvPr/>
        </p:nvSpPr>
        <p:spPr>
          <a:xfrm>
            <a:off x="171000" y="5594400"/>
            <a:ext cx="886608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Based on the order of subshell filling, we will need the first 7 subshells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52" name="CustomShape 4"/>
          <p:cNvSpPr/>
          <p:nvPr/>
        </p:nvSpPr>
        <p:spPr>
          <a:xfrm>
            <a:off x="5791320" y="2819520"/>
            <a:ext cx="3352680" cy="26845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>
            <a:spAutoFit/>
          </a:bodyPr>
          <a:p>
            <a:pPr>
              <a:spcBef>
                <a:spcPts val="1500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1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s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spcBef>
                <a:spcPts val="1500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2s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2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p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spcBef>
                <a:spcPts val="1500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3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3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p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3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d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spcBef>
                <a:spcPts val="1500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4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4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p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4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d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4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f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spcBef>
                <a:spcPts val="1500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53" name="CustomShape 5"/>
          <p:cNvSpPr/>
          <p:nvPr/>
        </p:nvSpPr>
        <p:spPr>
          <a:xfrm>
            <a:off x="5257800" y="3200400"/>
            <a:ext cx="2987640" cy="1700280"/>
          </a:xfrm>
          <a:custGeom>
            <a:avLst/>
            <a:gdLst/>
            <a:ahLst/>
            <a:rect l="l" t="t" r="r" b="b"/>
            <a:pathLst>
              <a:path w="1882" h="1071">
                <a:moveTo>
                  <a:pt x="134" y="831"/>
                </a:moveTo>
                <a:cubicBezTo>
                  <a:pt x="119" y="849"/>
                  <a:pt x="24" y="921"/>
                  <a:pt x="44" y="939"/>
                </a:cubicBezTo>
                <a:cubicBezTo>
                  <a:pt x="64" y="957"/>
                  <a:pt x="0" y="1071"/>
                  <a:pt x="251" y="939"/>
                </a:cubicBezTo>
                <a:cubicBezTo>
                  <a:pt x="502" y="807"/>
                  <a:pt x="1297" y="294"/>
                  <a:pt x="1552" y="147"/>
                </a:cubicBezTo>
                <a:cubicBezTo>
                  <a:pt x="1807" y="0"/>
                  <a:pt x="1732" y="56"/>
                  <a:pt x="1781" y="57"/>
                </a:cubicBezTo>
                <a:cubicBezTo>
                  <a:pt x="1830" y="58"/>
                  <a:pt x="1882" y="109"/>
                  <a:pt x="1844" y="156"/>
                </a:cubicBezTo>
                <a:cubicBezTo>
                  <a:pt x="1806" y="203"/>
                  <a:pt x="1616" y="298"/>
                  <a:pt x="1556" y="336"/>
                </a:cubicBezTo>
              </a:path>
            </a:pathLst>
          </a:custGeom>
          <a:noFill/>
          <a:ln w="9360">
            <a:solidFill>
              <a:srgbClr val="ff0000"/>
            </a:solidFill>
            <a:prstDash val="dash"/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54" name="Freeform 6"/>
          <p:cNvSpPr/>
          <p:nvPr/>
        </p:nvSpPr>
        <p:spPr>
          <a:xfrm>
            <a:off x="5486400" y="3200400"/>
            <a:ext cx="2210040" cy="1295640"/>
          </a:xfrm>
          <a:custGeom>
            <a:avLst/>
            <a:gdLst/>
            <a:ahLst/>
            <a:rect l="0" t="0" r="r" b="b"/>
            <a:pathLst>
              <a:path w="6139" h="3599">
                <a:moveTo>
                  <a:pt x="6138" y="0"/>
                </a:moveTo>
                <a:lnTo>
                  <a:pt x="0" y="3598"/>
                </a:lnTo>
              </a:path>
            </a:pathLst>
          </a:custGeom>
          <a:ln w="9360">
            <a:solidFill>
              <a:srgbClr val="ff0000"/>
            </a:solidFill>
            <a:miter/>
            <a:tailEnd len="med" type="triangle" w="med"/>
          </a:ln>
        </p:spPr>
      </p:sp>
      <p:sp>
        <p:nvSpPr>
          <p:cNvPr id="455" name="Freeform 7"/>
          <p:cNvSpPr/>
          <p:nvPr/>
        </p:nvSpPr>
        <p:spPr>
          <a:xfrm>
            <a:off x="5486400" y="3733920"/>
            <a:ext cx="2210040" cy="1295640"/>
          </a:xfrm>
          <a:custGeom>
            <a:avLst/>
            <a:gdLst/>
            <a:ahLst/>
            <a:rect l="0" t="0" r="r" b="b"/>
            <a:pathLst>
              <a:path w="6139" h="3599">
                <a:moveTo>
                  <a:pt x="6138" y="0"/>
                </a:moveTo>
                <a:lnTo>
                  <a:pt x="0" y="3598"/>
                </a:lnTo>
              </a:path>
            </a:pathLst>
          </a:custGeom>
          <a:ln w="9360">
            <a:solidFill>
              <a:srgbClr val="ff0000"/>
            </a:solidFill>
            <a:miter/>
            <a:tailEnd len="med" type="triangle" w="med"/>
          </a:ln>
        </p:spPr>
      </p:sp>
      <p:sp>
        <p:nvSpPr>
          <p:cNvPr id="456" name="CustomShape 8"/>
          <p:cNvSpPr/>
          <p:nvPr/>
        </p:nvSpPr>
        <p:spPr>
          <a:xfrm>
            <a:off x="5153040" y="2085840"/>
            <a:ext cx="2936880" cy="1716120"/>
          </a:xfrm>
          <a:custGeom>
            <a:avLst/>
            <a:gdLst/>
            <a:ahLst/>
            <a:rect l="l" t="t" r="r" b="b"/>
            <a:pathLst>
              <a:path w="1850" h="1081">
                <a:moveTo>
                  <a:pt x="161" y="819"/>
                </a:moveTo>
                <a:cubicBezTo>
                  <a:pt x="145" y="832"/>
                  <a:pt x="50" y="878"/>
                  <a:pt x="66" y="900"/>
                </a:cubicBezTo>
                <a:cubicBezTo>
                  <a:pt x="82" y="922"/>
                  <a:pt x="0" y="1081"/>
                  <a:pt x="255" y="954"/>
                </a:cubicBezTo>
                <a:cubicBezTo>
                  <a:pt x="510" y="827"/>
                  <a:pt x="1342" y="270"/>
                  <a:pt x="1596" y="135"/>
                </a:cubicBezTo>
                <a:cubicBezTo>
                  <a:pt x="1850" y="0"/>
                  <a:pt x="1763" y="124"/>
                  <a:pt x="1781" y="144"/>
                </a:cubicBezTo>
                <a:cubicBezTo>
                  <a:pt x="1799" y="164"/>
                  <a:pt x="1736" y="222"/>
                  <a:pt x="1704" y="252"/>
                </a:cubicBezTo>
                <a:cubicBezTo>
                  <a:pt x="1672" y="282"/>
                  <a:pt x="1611" y="309"/>
                  <a:pt x="1587" y="324"/>
                </a:cubicBezTo>
              </a:path>
            </a:pathLst>
          </a:custGeom>
          <a:noFill/>
          <a:ln w="9360">
            <a:solidFill>
              <a:srgbClr val="ff0000"/>
            </a:solidFill>
            <a:prstDash val="dash"/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57" name="Freeform 9"/>
          <p:cNvSpPr/>
          <p:nvPr/>
        </p:nvSpPr>
        <p:spPr>
          <a:xfrm>
            <a:off x="5486040" y="2362320"/>
            <a:ext cx="1676880" cy="990720"/>
          </a:xfrm>
          <a:custGeom>
            <a:avLst/>
            <a:gdLst/>
            <a:ahLst/>
            <a:rect l="0" t="0" r="r" b="b"/>
            <a:pathLst>
              <a:path w="4658" h="2752">
                <a:moveTo>
                  <a:pt x="4657" y="0"/>
                </a:moveTo>
                <a:lnTo>
                  <a:pt x="0" y="2751"/>
                </a:lnTo>
              </a:path>
            </a:pathLst>
          </a:custGeom>
          <a:ln w="9360">
            <a:solidFill>
              <a:srgbClr val="ff0000"/>
            </a:solidFill>
            <a:miter/>
            <a:tailEnd len="med" type="triangle" w="med"/>
          </a:ln>
        </p:spPr>
      </p:sp>
      <p:sp>
        <p:nvSpPr>
          <p:cNvPr id="458" name="Freeform 10"/>
          <p:cNvSpPr/>
          <p:nvPr/>
        </p:nvSpPr>
        <p:spPr>
          <a:xfrm>
            <a:off x="5486400" y="2590920"/>
            <a:ext cx="2210040" cy="1295640"/>
          </a:xfrm>
          <a:custGeom>
            <a:avLst/>
            <a:gdLst/>
            <a:ahLst/>
            <a:rect l="0" t="0" r="r" b="b"/>
            <a:pathLst>
              <a:path w="6139" h="3599">
                <a:moveTo>
                  <a:pt x="6138" y="0"/>
                </a:moveTo>
                <a:lnTo>
                  <a:pt x="0" y="3598"/>
                </a:lnTo>
              </a:path>
            </a:pathLst>
          </a:custGeom>
          <a:ln w="9360">
            <a:solidFill>
              <a:srgbClr val="ff0000"/>
            </a:solidFill>
            <a:miter/>
            <a:tailEnd len="med" type="triangle" w="med"/>
          </a:ln>
        </p:spPr>
      </p:sp>
      <p:grpSp>
        <p:nvGrpSpPr>
          <p:cNvPr id="459" name="Group 11"/>
          <p:cNvGrpSpPr/>
          <p:nvPr/>
        </p:nvGrpSpPr>
        <p:grpSpPr>
          <a:xfrm>
            <a:off x="372240" y="2327400"/>
            <a:ext cx="2855880" cy="2475720"/>
            <a:chOff x="372240" y="2327400"/>
            <a:chExt cx="2855880" cy="2475720"/>
          </a:xfrm>
        </p:grpSpPr>
        <p:sp>
          <p:nvSpPr>
            <p:cNvPr id="460" name="CustomShape 12"/>
            <p:cNvSpPr/>
            <p:nvPr/>
          </p:nvSpPr>
          <p:spPr>
            <a:xfrm>
              <a:off x="372240" y="2327400"/>
              <a:ext cx="265392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i="1" lang="en-US" sz="2400" spc="-1" strike="noStrike">
                  <a:solidFill>
                    <a:srgbClr val="000000"/>
                  </a:solidFill>
                  <a:latin typeface="Times New Roman"/>
                </a:rPr>
                <a:t>s</a:t>
              </a: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 subshell holds 2 e</a:t>
              </a:r>
              <a:r>
                <a:rPr b="0" lang="en-US" sz="2400" spc="-1" strike="noStrike" baseline="30000">
                  <a:solidFill>
                    <a:srgbClr val="000000"/>
                  </a:solidFill>
                  <a:latin typeface="Times New Roman"/>
                  <a:ea typeface="Times New Roman"/>
                </a:rPr>
                <a:t>−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461" name="CustomShape 13"/>
            <p:cNvSpPr/>
            <p:nvPr/>
          </p:nvSpPr>
          <p:spPr>
            <a:xfrm>
              <a:off x="388080" y="2971800"/>
              <a:ext cx="268740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i="1" lang="en-US" sz="2400" spc="-1" strike="noStrike">
                  <a:solidFill>
                    <a:srgbClr val="000000"/>
                  </a:solidFill>
                  <a:latin typeface="Times New Roman"/>
                </a:rPr>
                <a:t>p</a:t>
              </a: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 subshell holds 6 e</a:t>
              </a:r>
              <a:r>
                <a:rPr b="0" lang="en-US" sz="2400" spc="-1" strike="noStrike" baseline="30000">
                  <a:solidFill>
                    <a:srgbClr val="000000"/>
                  </a:solidFill>
                  <a:latin typeface="Times New Roman"/>
                  <a:ea typeface="Times New Roman"/>
                </a:rPr>
                <a:t>−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462" name="CustomShape 14"/>
            <p:cNvSpPr/>
            <p:nvPr/>
          </p:nvSpPr>
          <p:spPr>
            <a:xfrm>
              <a:off x="388080" y="3657600"/>
              <a:ext cx="284004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i="1" lang="en-US" sz="2400" spc="-1" strike="noStrike">
                  <a:solidFill>
                    <a:srgbClr val="000000"/>
                  </a:solidFill>
                  <a:latin typeface="Times New Roman"/>
                </a:rPr>
                <a:t>d</a:t>
              </a: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 subshell holds 10 e</a:t>
              </a:r>
              <a:r>
                <a:rPr b="0" lang="en-US" sz="2400" spc="-1" strike="noStrike" baseline="30000">
                  <a:solidFill>
                    <a:srgbClr val="000000"/>
                  </a:solidFill>
                  <a:latin typeface="Times New Roman"/>
                  <a:ea typeface="Times New Roman"/>
                </a:rPr>
                <a:t>−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463" name="CustomShape 15"/>
            <p:cNvSpPr/>
            <p:nvPr/>
          </p:nvSpPr>
          <p:spPr>
            <a:xfrm>
              <a:off x="387360" y="4343400"/>
              <a:ext cx="277308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i="1" lang="en-US" sz="2400" spc="-1" strike="noStrike">
                  <a:solidFill>
                    <a:srgbClr val="000000"/>
                  </a:solidFill>
                  <a:latin typeface="Times New Roman"/>
                </a:rPr>
                <a:t>f</a:t>
              </a: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 subshell holds 14 e</a:t>
              </a:r>
              <a:r>
                <a:rPr b="0" lang="en-US" sz="2400" spc="-1" strike="noStrike" baseline="30000">
                  <a:solidFill>
                    <a:srgbClr val="000000"/>
                  </a:solidFill>
                  <a:latin typeface="Times New Roman"/>
                  <a:ea typeface="Times New Roman"/>
                </a:rPr>
                <a:t>−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</p:grpSp>
      <p:sp>
        <p:nvSpPr>
          <p:cNvPr id="464" name="CustomShape 16"/>
          <p:cNvSpPr/>
          <p:nvPr/>
        </p:nvSpPr>
        <p:spPr>
          <a:xfrm>
            <a:off x="4428720" y="3200400"/>
            <a:ext cx="64404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ff0000"/>
                </a:solidFill>
                <a:latin typeface="Times New Roman"/>
              </a:rPr>
              <a:t>2 e</a:t>
            </a:r>
            <a:r>
              <a:rPr b="0" lang="en-US" sz="2400" spc="-1" strike="noStrike" baseline="30000">
                <a:solidFill>
                  <a:srgbClr val="ff0000"/>
                </a:solidFill>
                <a:latin typeface="Times New Roman"/>
                <a:ea typeface="Times New Roman"/>
              </a:rPr>
              <a:t>−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65" name="CustomShape 17"/>
          <p:cNvSpPr/>
          <p:nvPr/>
        </p:nvSpPr>
        <p:spPr>
          <a:xfrm>
            <a:off x="4122720" y="3733920"/>
            <a:ext cx="121716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ff0000"/>
                </a:solidFill>
                <a:latin typeface="Times New Roman"/>
              </a:rPr>
              <a:t>+2 = 4e</a:t>
            </a:r>
            <a:r>
              <a:rPr b="0" lang="en-US" sz="2400" spc="-1" strike="noStrike" baseline="30000">
                <a:solidFill>
                  <a:srgbClr val="ff0000"/>
                </a:solidFill>
                <a:latin typeface="Times New Roman"/>
                <a:ea typeface="Times New Roman"/>
              </a:rPr>
              <a:t>−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66" name="CustomShape 18"/>
          <p:cNvSpPr/>
          <p:nvPr/>
        </p:nvSpPr>
        <p:spPr>
          <a:xfrm>
            <a:off x="3741840" y="4267080"/>
            <a:ext cx="177012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ff0000"/>
                </a:solidFill>
                <a:latin typeface="Times New Roman"/>
              </a:rPr>
              <a:t>+6 +2 = 12e</a:t>
            </a:r>
            <a:r>
              <a:rPr b="0" lang="en-US" sz="2400" spc="-1" strike="noStrike" baseline="30000">
                <a:solidFill>
                  <a:srgbClr val="ff0000"/>
                </a:solidFill>
                <a:latin typeface="Times New Roman"/>
                <a:ea typeface="Times New Roman"/>
              </a:rPr>
              <a:t>−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67" name="CustomShape 19"/>
          <p:cNvSpPr/>
          <p:nvPr/>
        </p:nvSpPr>
        <p:spPr>
          <a:xfrm>
            <a:off x="3665520" y="4800600"/>
            <a:ext cx="177012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ff0000"/>
                </a:solidFill>
                <a:latin typeface="Times New Roman"/>
              </a:rPr>
              <a:t>+6 +2 = 20e</a:t>
            </a:r>
            <a:r>
              <a:rPr b="0" lang="en-US" sz="2400" spc="-1" strike="noStrike" baseline="30000">
                <a:solidFill>
                  <a:srgbClr val="ff0000"/>
                </a:solidFill>
                <a:latin typeface="Times New Roman"/>
                <a:ea typeface="Times New Roman"/>
              </a:rPr>
              <a:t>−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68" name="CustomShape 20"/>
          <p:cNvSpPr/>
          <p:nvPr/>
        </p:nvSpPr>
        <p:spPr>
          <a:xfrm>
            <a:off x="443160" y="3124080"/>
            <a:ext cx="42768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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69" name="CustomShape 21"/>
          <p:cNvSpPr/>
          <p:nvPr/>
        </p:nvSpPr>
        <p:spPr>
          <a:xfrm>
            <a:off x="1738800" y="3124080"/>
            <a:ext cx="42768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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70" name="CustomShape 22"/>
          <p:cNvSpPr/>
          <p:nvPr/>
        </p:nvSpPr>
        <p:spPr>
          <a:xfrm>
            <a:off x="2545920" y="3124080"/>
            <a:ext cx="30564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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71" name="CustomShape 23"/>
          <p:cNvSpPr/>
          <p:nvPr/>
        </p:nvSpPr>
        <p:spPr>
          <a:xfrm>
            <a:off x="4710600" y="3124080"/>
            <a:ext cx="42768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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72" name="CustomShape 24"/>
          <p:cNvSpPr/>
          <p:nvPr/>
        </p:nvSpPr>
        <p:spPr>
          <a:xfrm>
            <a:off x="2775960" y="3124080"/>
            <a:ext cx="30276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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73" name="CustomShape 25"/>
          <p:cNvSpPr/>
          <p:nvPr/>
        </p:nvSpPr>
        <p:spPr>
          <a:xfrm>
            <a:off x="3155400" y="3124080"/>
            <a:ext cx="30564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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74" name="CustomShape 26"/>
          <p:cNvSpPr/>
          <p:nvPr/>
        </p:nvSpPr>
        <p:spPr>
          <a:xfrm>
            <a:off x="3385440" y="3124080"/>
            <a:ext cx="30276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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75" name="CustomShape 27"/>
          <p:cNvSpPr/>
          <p:nvPr/>
        </p:nvSpPr>
        <p:spPr>
          <a:xfrm>
            <a:off x="3765240" y="3124080"/>
            <a:ext cx="30564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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76" name="CustomShape 28"/>
          <p:cNvSpPr/>
          <p:nvPr/>
        </p:nvSpPr>
        <p:spPr>
          <a:xfrm>
            <a:off x="3995280" y="3124080"/>
            <a:ext cx="30276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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grpSp>
        <p:nvGrpSpPr>
          <p:cNvPr id="477" name="Group 29"/>
          <p:cNvGrpSpPr/>
          <p:nvPr/>
        </p:nvGrpSpPr>
        <p:grpSpPr>
          <a:xfrm>
            <a:off x="380880" y="2971800"/>
            <a:ext cx="8001000" cy="1297800"/>
            <a:chOff x="380880" y="2971800"/>
            <a:chExt cx="8001000" cy="1297800"/>
          </a:xfrm>
        </p:grpSpPr>
        <p:sp>
          <p:nvSpPr>
            <p:cNvPr id="478" name="CustomShape 30"/>
            <p:cNvSpPr/>
            <p:nvPr/>
          </p:nvSpPr>
          <p:spPr>
            <a:xfrm>
              <a:off x="459000" y="3809880"/>
              <a:ext cx="45216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1s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479" name="CustomShape 31"/>
            <p:cNvSpPr/>
            <p:nvPr/>
          </p:nvSpPr>
          <p:spPr>
            <a:xfrm>
              <a:off x="1754280" y="3809880"/>
              <a:ext cx="45216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2s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480" name="CustomShape 32"/>
            <p:cNvSpPr/>
            <p:nvPr/>
          </p:nvSpPr>
          <p:spPr>
            <a:xfrm>
              <a:off x="3049560" y="3809880"/>
              <a:ext cx="48564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2p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481" name="CustomShape 33"/>
            <p:cNvSpPr/>
            <p:nvPr/>
          </p:nvSpPr>
          <p:spPr>
            <a:xfrm>
              <a:off x="4726080" y="3809880"/>
              <a:ext cx="45216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3s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482" name="CustomShape 34"/>
            <p:cNvSpPr/>
            <p:nvPr/>
          </p:nvSpPr>
          <p:spPr>
            <a:xfrm>
              <a:off x="6249960" y="3809880"/>
              <a:ext cx="48564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3p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483" name="CustomShape 35"/>
            <p:cNvSpPr/>
            <p:nvPr/>
          </p:nvSpPr>
          <p:spPr>
            <a:xfrm>
              <a:off x="380880" y="2971800"/>
              <a:ext cx="533520" cy="685800"/>
            </a:xfrm>
            <a:prstGeom prst="rect">
              <a:avLst/>
            </a:prstGeom>
            <a:noFill/>
            <a:ln w="9360">
              <a:solidFill>
                <a:srgbClr val="9900ff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484" name="CustomShape 36"/>
            <p:cNvSpPr/>
            <p:nvPr/>
          </p:nvSpPr>
          <p:spPr>
            <a:xfrm>
              <a:off x="1676520" y="2971800"/>
              <a:ext cx="533160" cy="685800"/>
            </a:xfrm>
            <a:prstGeom prst="rect">
              <a:avLst/>
            </a:prstGeom>
            <a:noFill/>
            <a:ln w="9360">
              <a:solidFill>
                <a:srgbClr val="9900ff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485" name="CustomShape 37"/>
            <p:cNvSpPr/>
            <p:nvPr/>
          </p:nvSpPr>
          <p:spPr>
            <a:xfrm>
              <a:off x="2514600" y="2971800"/>
              <a:ext cx="533520" cy="685800"/>
            </a:xfrm>
            <a:prstGeom prst="rect">
              <a:avLst/>
            </a:prstGeom>
            <a:noFill/>
            <a:ln w="9360">
              <a:solidFill>
                <a:srgbClr val="9900ff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486" name="CustomShape 38"/>
            <p:cNvSpPr/>
            <p:nvPr/>
          </p:nvSpPr>
          <p:spPr>
            <a:xfrm>
              <a:off x="3733920" y="2971800"/>
              <a:ext cx="533160" cy="685800"/>
            </a:xfrm>
            <a:prstGeom prst="rect">
              <a:avLst/>
            </a:prstGeom>
            <a:noFill/>
            <a:ln w="9360">
              <a:solidFill>
                <a:srgbClr val="9900ff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487" name="CustomShape 39"/>
            <p:cNvSpPr/>
            <p:nvPr/>
          </p:nvSpPr>
          <p:spPr>
            <a:xfrm>
              <a:off x="4648320" y="2971800"/>
              <a:ext cx="533160" cy="685800"/>
            </a:xfrm>
            <a:prstGeom prst="rect">
              <a:avLst/>
            </a:prstGeom>
            <a:noFill/>
            <a:ln w="9360">
              <a:solidFill>
                <a:srgbClr val="9900ff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488" name="CustomShape 40"/>
            <p:cNvSpPr/>
            <p:nvPr/>
          </p:nvSpPr>
          <p:spPr>
            <a:xfrm>
              <a:off x="5638680" y="2971800"/>
              <a:ext cx="533520" cy="685800"/>
            </a:xfrm>
            <a:prstGeom prst="rect">
              <a:avLst/>
            </a:prstGeom>
            <a:noFill/>
            <a:ln w="9360">
              <a:solidFill>
                <a:srgbClr val="9900ff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489" name="CustomShape 41"/>
            <p:cNvSpPr/>
            <p:nvPr/>
          </p:nvSpPr>
          <p:spPr>
            <a:xfrm>
              <a:off x="6248520" y="2971800"/>
              <a:ext cx="533160" cy="685800"/>
            </a:xfrm>
            <a:prstGeom prst="rect">
              <a:avLst/>
            </a:prstGeom>
            <a:noFill/>
            <a:ln w="9360">
              <a:solidFill>
                <a:srgbClr val="9900ff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490" name="CustomShape 42"/>
            <p:cNvSpPr/>
            <p:nvPr/>
          </p:nvSpPr>
          <p:spPr>
            <a:xfrm>
              <a:off x="6858000" y="2971800"/>
              <a:ext cx="533520" cy="685800"/>
            </a:xfrm>
            <a:prstGeom prst="rect">
              <a:avLst/>
            </a:prstGeom>
            <a:noFill/>
            <a:ln w="9360">
              <a:solidFill>
                <a:srgbClr val="9900ff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491" name="CustomShape 43"/>
            <p:cNvSpPr/>
            <p:nvPr/>
          </p:nvSpPr>
          <p:spPr>
            <a:xfrm>
              <a:off x="3124080" y="2971800"/>
              <a:ext cx="533520" cy="685800"/>
            </a:xfrm>
            <a:prstGeom prst="rect">
              <a:avLst/>
            </a:prstGeom>
            <a:noFill/>
            <a:ln w="9360">
              <a:solidFill>
                <a:srgbClr val="9900ff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492" name="CustomShape 44"/>
            <p:cNvSpPr/>
            <p:nvPr/>
          </p:nvSpPr>
          <p:spPr>
            <a:xfrm>
              <a:off x="7926480" y="3809880"/>
              <a:ext cx="45216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4s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493" name="CustomShape 45"/>
            <p:cNvSpPr/>
            <p:nvPr/>
          </p:nvSpPr>
          <p:spPr>
            <a:xfrm>
              <a:off x="7848720" y="2971800"/>
              <a:ext cx="533160" cy="685800"/>
            </a:xfrm>
            <a:prstGeom prst="rect">
              <a:avLst/>
            </a:prstGeom>
            <a:noFill/>
            <a:ln w="9360">
              <a:solidFill>
                <a:srgbClr val="9900ff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494" name="CustomShape 46"/>
          <p:cNvSpPr/>
          <p:nvPr/>
        </p:nvSpPr>
        <p:spPr>
          <a:xfrm>
            <a:off x="7866360" y="3110040"/>
            <a:ext cx="50400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</a:t>
            </a:r>
            <a:r>
              <a:rPr b="0" lang="en-US" sz="2400" spc="-1" strike="noStrike">
                <a:solidFill>
                  <a:srgbClr val="9900ff"/>
                </a:solidFill>
                <a:latin typeface="Times New Roman"/>
              </a:rPr>
              <a:t> </a:t>
            </a: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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95" name="CustomShape 47"/>
          <p:cNvSpPr/>
          <p:nvPr/>
        </p:nvSpPr>
        <p:spPr>
          <a:xfrm>
            <a:off x="5625720" y="3078000"/>
            <a:ext cx="30564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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96" name="CustomShape 48"/>
          <p:cNvSpPr/>
          <p:nvPr/>
        </p:nvSpPr>
        <p:spPr>
          <a:xfrm>
            <a:off x="5855760" y="3078000"/>
            <a:ext cx="30276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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97" name="CustomShape 49"/>
          <p:cNvSpPr/>
          <p:nvPr/>
        </p:nvSpPr>
        <p:spPr>
          <a:xfrm>
            <a:off x="6235200" y="3078000"/>
            <a:ext cx="30564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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98" name="CustomShape 50"/>
          <p:cNvSpPr/>
          <p:nvPr/>
        </p:nvSpPr>
        <p:spPr>
          <a:xfrm>
            <a:off x="6465240" y="3078000"/>
            <a:ext cx="30276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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99" name="CustomShape 51"/>
          <p:cNvSpPr/>
          <p:nvPr/>
        </p:nvSpPr>
        <p:spPr>
          <a:xfrm>
            <a:off x="6845040" y="3078000"/>
            <a:ext cx="30564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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00" name="CustomShape 52"/>
          <p:cNvSpPr/>
          <p:nvPr/>
        </p:nvSpPr>
        <p:spPr>
          <a:xfrm>
            <a:off x="7075080" y="3078000"/>
            <a:ext cx="30276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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01" name="CustomShape 53"/>
          <p:cNvSpPr/>
          <p:nvPr/>
        </p:nvSpPr>
        <p:spPr>
          <a:xfrm>
            <a:off x="195840" y="5425920"/>
            <a:ext cx="8820720" cy="5205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ff0000"/>
                </a:solidFill>
                <a:latin typeface="Times New Roman"/>
              </a:rPr>
              <a:t>Therefore the electron configuration is 1</a:t>
            </a:r>
            <a:r>
              <a:rPr b="0" i="1" lang="en-US" sz="2800" spc="-1" strike="noStrike">
                <a:solidFill>
                  <a:srgbClr val="ff0000"/>
                </a:solidFill>
                <a:latin typeface="Times New Roman"/>
              </a:rPr>
              <a:t>s</a:t>
            </a:r>
            <a:r>
              <a:rPr b="0" lang="en-US" sz="2800" spc="-1" strike="noStrike" baseline="30000">
                <a:solidFill>
                  <a:srgbClr val="ff0000"/>
                </a:solidFill>
                <a:latin typeface="Times New Roman"/>
              </a:rPr>
              <a:t>2</a:t>
            </a:r>
            <a:r>
              <a:rPr b="0" lang="en-US" sz="2800" spc="-1" strike="noStrike">
                <a:solidFill>
                  <a:srgbClr val="ff0000"/>
                </a:solidFill>
                <a:latin typeface="Times New Roman"/>
              </a:rPr>
              <a:t>2</a:t>
            </a:r>
            <a:r>
              <a:rPr b="0" i="1" lang="en-US" sz="2800" spc="-1" strike="noStrike">
                <a:solidFill>
                  <a:srgbClr val="ff0000"/>
                </a:solidFill>
                <a:latin typeface="Times New Roman"/>
              </a:rPr>
              <a:t>s</a:t>
            </a:r>
            <a:r>
              <a:rPr b="0" lang="en-US" sz="2800" spc="-1" strike="noStrike" baseline="30000">
                <a:solidFill>
                  <a:srgbClr val="ff0000"/>
                </a:solidFill>
                <a:latin typeface="Times New Roman"/>
              </a:rPr>
              <a:t>2</a:t>
            </a:r>
            <a:r>
              <a:rPr b="0" lang="en-US" sz="2800" spc="-1" strike="noStrike">
                <a:solidFill>
                  <a:srgbClr val="ff0000"/>
                </a:solidFill>
                <a:latin typeface="Times New Roman"/>
              </a:rPr>
              <a:t>2</a:t>
            </a:r>
            <a:r>
              <a:rPr b="0" i="1" lang="en-US" sz="2800" spc="-1" strike="noStrike">
                <a:solidFill>
                  <a:srgbClr val="ff0000"/>
                </a:solidFill>
                <a:latin typeface="Times New Roman"/>
              </a:rPr>
              <a:t>p</a:t>
            </a:r>
            <a:r>
              <a:rPr b="0" lang="en-US" sz="2800" spc="-1" strike="noStrike" baseline="30000">
                <a:solidFill>
                  <a:srgbClr val="ff0000"/>
                </a:solidFill>
                <a:latin typeface="Times New Roman"/>
              </a:rPr>
              <a:t>6</a:t>
            </a:r>
            <a:r>
              <a:rPr b="0" lang="en-US" sz="2800" spc="-1" strike="noStrike">
                <a:solidFill>
                  <a:srgbClr val="ff0000"/>
                </a:solidFill>
                <a:latin typeface="Times New Roman"/>
              </a:rPr>
              <a:t>3</a:t>
            </a:r>
            <a:r>
              <a:rPr b="0" i="1" lang="en-US" sz="2800" spc="-1" strike="noStrike">
                <a:solidFill>
                  <a:srgbClr val="ff0000"/>
                </a:solidFill>
                <a:latin typeface="Times New Roman"/>
              </a:rPr>
              <a:t>s</a:t>
            </a:r>
            <a:r>
              <a:rPr b="0" lang="en-US" sz="2800" spc="-1" strike="noStrike" baseline="30000">
                <a:solidFill>
                  <a:srgbClr val="ff0000"/>
                </a:solidFill>
                <a:latin typeface="Times New Roman"/>
              </a:rPr>
              <a:t>2</a:t>
            </a:r>
            <a:r>
              <a:rPr b="0" lang="en-US" sz="2800" spc="-1" strike="noStrike">
                <a:solidFill>
                  <a:srgbClr val="ff0000"/>
                </a:solidFill>
                <a:latin typeface="Times New Roman"/>
              </a:rPr>
              <a:t>3</a:t>
            </a:r>
            <a:r>
              <a:rPr b="0" i="1" lang="en-US" sz="2800" spc="-1" strike="noStrike">
                <a:solidFill>
                  <a:srgbClr val="ff0000"/>
                </a:solidFill>
                <a:latin typeface="Times New Roman"/>
              </a:rPr>
              <a:t>p</a:t>
            </a:r>
            <a:r>
              <a:rPr b="0" lang="en-US" sz="2800" spc="-1" strike="noStrike" baseline="30000">
                <a:solidFill>
                  <a:srgbClr val="ff0000"/>
                </a:solidFill>
                <a:latin typeface="Times New Roman"/>
              </a:rPr>
              <a:t>6</a:t>
            </a:r>
            <a:r>
              <a:rPr b="0" lang="en-US" sz="2800" spc="-1" strike="noStrike">
                <a:solidFill>
                  <a:srgbClr val="ff0000"/>
                </a:solidFill>
                <a:latin typeface="Times New Roman"/>
              </a:rPr>
              <a:t>4</a:t>
            </a:r>
            <a:r>
              <a:rPr b="0" i="1" lang="en-US" sz="2800" spc="-1" strike="noStrike">
                <a:solidFill>
                  <a:srgbClr val="ff0000"/>
                </a:solidFill>
                <a:latin typeface="Times New Roman"/>
              </a:rPr>
              <a:t>s</a:t>
            </a:r>
            <a:r>
              <a:rPr b="0" lang="en-US" sz="2800" spc="-1" strike="noStrike" baseline="30000">
                <a:solidFill>
                  <a:srgbClr val="ff0000"/>
                </a:solidFill>
                <a:latin typeface="Times New Roman"/>
              </a:rPr>
              <a:t>2</a:t>
            </a:r>
            <a:r>
              <a:rPr b="0" lang="en-US" sz="2800" spc="-1" strike="noStrike">
                <a:solidFill>
                  <a:srgbClr val="ff0000"/>
                </a:solidFill>
                <a:latin typeface="Times New Roman"/>
              </a:rPr>
              <a:t>3</a:t>
            </a:r>
            <a:r>
              <a:rPr b="0" i="1" lang="en-US" sz="2800" spc="-1" strike="noStrike">
                <a:solidFill>
                  <a:srgbClr val="ff0000"/>
                </a:solidFill>
                <a:latin typeface="Times New Roman"/>
              </a:rPr>
              <a:t>d</a:t>
            </a:r>
            <a:r>
              <a:rPr b="0" lang="en-US" sz="2800" spc="-1" strike="noStrike" baseline="30000">
                <a:solidFill>
                  <a:srgbClr val="ff0000"/>
                </a:solidFill>
                <a:latin typeface="Times New Roman"/>
              </a:rPr>
              <a:t>5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02" name="CustomShape 54"/>
          <p:cNvSpPr/>
          <p:nvPr/>
        </p:nvSpPr>
        <p:spPr>
          <a:xfrm>
            <a:off x="5219640" y="3591000"/>
            <a:ext cx="3300480" cy="1879560"/>
          </a:xfrm>
          <a:custGeom>
            <a:avLst/>
            <a:gdLst/>
            <a:ahLst/>
            <a:rect l="l" t="t" r="r" b="b"/>
            <a:pathLst>
              <a:path w="2079" h="1184">
                <a:moveTo>
                  <a:pt x="185" y="909"/>
                </a:moveTo>
                <a:cubicBezTo>
                  <a:pt x="169" y="922"/>
                  <a:pt x="74" y="968"/>
                  <a:pt x="90" y="990"/>
                </a:cubicBezTo>
                <a:cubicBezTo>
                  <a:pt x="106" y="1012"/>
                  <a:pt x="0" y="1184"/>
                  <a:pt x="279" y="1044"/>
                </a:cubicBezTo>
                <a:cubicBezTo>
                  <a:pt x="558" y="904"/>
                  <a:pt x="1470" y="306"/>
                  <a:pt x="1766" y="153"/>
                </a:cubicBezTo>
                <a:cubicBezTo>
                  <a:pt x="2062" y="0"/>
                  <a:pt x="2029" y="115"/>
                  <a:pt x="2054" y="126"/>
                </a:cubicBezTo>
                <a:cubicBezTo>
                  <a:pt x="2079" y="137"/>
                  <a:pt x="1958" y="190"/>
                  <a:pt x="1915" y="219"/>
                </a:cubicBezTo>
                <a:cubicBezTo>
                  <a:pt x="1872" y="248"/>
                  <a:pt x="1819" y="285"/>
                  <a:pt x="1794" y="302"/>
                </a:cubicBezTo>
              </a:path>
            </a:pathLst>
          </a:custGeom>
          <a:noFill/>
          <a:ln w="9360">
            <a:solidFill>
              <a:srgbClr val="ff0000"/>
            </a:solidFill>
            <a:prstDash val="dash"/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503" name="Freeform 55"/>
          <p:cNvSpPr/>
          <p:nvPr/>
        </p:nvSpPr>
        <p:spPr>
          <a:xfrm>
            <a:off x="7543800" y="4038480"/>
            <a:ext cx="533880" cy="305280"/>
          </a:xfrm>
          <a:custGeom>
            <a:avLst/>
            <a:gdLst/>
            <a:ahLst/>
            <a:rect l="0" t="0" r="r" b="b"/>
            <a:pathLst>
              <a:path w="1483" h="848">
                <a:moveTo>
                  <a:pt x="1482" y="0"/>
                </a:moveTo>
                <a:lnTo>
                  <a:pt x="0" y="847"/>
                </a:lnTo>
              </a:path>
            </a:pathLst>
          </a:custGeom>
          <a:ln w="9360">
            <a:solidFill>
              <a:srgbClr val="ff0000"/>
            </a:solidFill>
            <a:miter/>
            <a:tailEnd len="med" type="triangle" w="med"/>
          </a:ln>
        </p:spPr>
      </p:sp>
      <p:sp>
        <p:nvSpPr>
          <p:cNvPr id="504" name="CustomShape 56"/>
          <p:cNvSpPr/>
          <p:nvPr/>
        </p:nvSpPr>
        <p:spPr>
          <a:xfrm>
            <a:off x="6561360" y="4876920"/>
            <a:ext cx="152172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ff0000"/>
                </a:solidFill>
                <a:latin typeface="Times New Roman"/>
              </a:rPr>
              <a:t>+10 = 30e</a:t>
            </a:r>
            <a:r>
              <a:rPr b="0" lang="en-US" sz="2400" spc="-1" strike="noStrike" baseline="30000">
                <a:solidFill>
                  <a:srgbClr val="ff0000"/>
                </a:solidFill>
                <a:latin typeface="Times New Roman"/>
                <a:ea typeface="Times New Roman"/>
              </a:rPr>
              <a:t>−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grpSp>
        <p:nvGrpSpPr>
          <p:cNvPr id="505" name="Group 57"/>
          <p:cNvGrpSpPr/>
          <p:nvPr/>
        </p:nvGrpSpPr>
        <p:grpSpPr>
          <a:xfrm>
            <a:off x="3276720" y="4267080"/>
            <a:ext cx="2971800" cy="1221840"/>
            <a:chOff x="3276720" y="4267080"/>
            <a:chExt cx="2971800" cy="1221840"/>
          </a:xfrm>
        </p:grpSpPr>
        <p:grpSp>
          <p:nvGrpSpPr>
            <p:cNvPr id="506" name="Group 58"/>
            <p:cNvGrpSpPr/>
            <p:nvPr/>
          </p:nvGrpSpPr>
          <p:grpSpPr>
            <a:xfrm>
              <a:off x="3276720" y="4267080"/>
              <a:ext cx="2971800" cy="685800"/>
              <a:chOff x="3276720" y="4267080"/>
              <a:chExt cx="2971800" cy="685800"/>
            </a:xfrm>
          </p:grpSpPr>
          <p:sp>
            <p:nvSpPr>
              <p:cNvPr id="507" name="CustomShape 59"/>
              <p:cNvSpPr/>
              <p:nvPr/>
            </p:nvSpPr>
            <p:spPr>
              <a:xfrm>
                <a:off x="3276720" y="4267080"/>
                <a:ext cx="533160" cy="685800"/>
              </a:xfrm>
              <a:prstGeom prst="rect">
                <a:avLst/>
              </a:prstGeom>
              <a:noFill/>
              <a:ln w="9360">
                <a:solidFill>
                  <a:srgbClr val="9900ff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508" name="CustomShape 60"/>
              <p:cNvSpPr/>
              <p:nvPr/>
            </p:nvSpPr>
            <p:spPr>
              <a:xfrm>
                <a:off x="3886200" y="4267080"/>
                <a:ext cx="533520" cy="685800"/>
              </a:xfrm>
              <a:prstGeom prst="rect">
                <a:avLst/>
              </a:prstGeom>
              <a:noFill/>
              <a:ln w="9360">
                <a:solidFill>
                  <a:srgbClr val="9900ff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509" name="CustomShape 61"/>
              <p:cNvSpPr/>
              <p:nvPr/>
            </p:nvSpPr>
            <p:spPr>
              <a:xfrm>
                <a:off x="5105520" y="4267080"/>
                <a:ext cx="533160" cy="685800"/>
              </a:xfrm>
              <a:prstGeom prst="rect">
                <a:avLst/>
              </a:prstGeom>
              <a:noFill/>
              <a:ln w="9360">
                <a:solidFill>
                  <a:srgbClr val="9900ff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510" name="CustomShape 62"/>
              <p:cNvSpPr/>
              <p:nvPr/>
            </p:nvSpPr>
            <p:spPr>
              <a:xfrm>
                <a:off x="5715000" y="4267080"/>
                <a:ext cx="533520" cy="685800"/>
              </a:xfrm>
              <a:prstGeom prst="rect">
                <a:avLst/>
              </a:prstGeom>
              <a:noFill/>
              <a:ln w="9360">
                <a:solidFill>
                  <a:srgbClr val="9900ff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511" name="CustomShape 63"/>
              <p:cNvSpPr/>
              <p:nvPr/>
            </p:nvSpPr>
            <p:spPr>
              <a:xfrm>
                <a:off x="4495680" y="4267080"/>
                <a:ext cx="533520" cy="685800"/>
              </a:xfrm>
              <a:prstGeom prst="rect">
                <a:avLst/>
              </a:prstGeom>
              <a:noFill/>
              <a:ln w="9360">
                <a:solidFill>
                  <a:srgbClr val="9900ff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</p:grpSp>
        <p:sp>
          <p:nvSpPr>
            <p:cNvPr id="512" name="CustomShape 64"/>
            <p:cNvSpPr/>
            <p:nvPr/>
          </p:nvSpPr>
          <p:spPr>
            <a:xfrm>
              <a:off x="4497480" y="5029200"/>
              <a:ext cx="56160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3 </a:t>
              </a:r>
              <a:r>
                <a:rPr b="0" i="1" lang="en-US" sz="2400" spc="-1" strike="noStrike">
                  <a:solidFill>
                    <a:srgbClr val="000000"/>
                  </a:solidFill>
                  <a:latin typeface="Times New Roman"/>
                </a:rPr>
                <a:t>d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</p:grpSp>
      <p:sp>
        <p:nvSpPr>
          <p:cNvPr id="513" name="CustomShape 65"/>
          <p:cNvSpPr/>
          <p:nvPr/>
        </p:nvSpPr>
        <p:spPr>
          <a:xfrm>
            <a:off x="3231720" y="4343400"/>
            <a:ext cx="30564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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14" name="CustomShape 66"/>
          <p:cNvSpPr/>
          <p:nvPr/>
        </p:nvSpPr>
        <p:spPr>
          <a:xfrm>
            <a:off x="3841200" y="4343400"/>
            <a:ext cx="30564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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15" name="CustomShape 67"/>
          <p:cNvSpPr/>
          <p:nvPr/>
        </p:nvSpPr>
        <p:spPr>
          <a:xfrm>
            <a:off x="4527000" y="4343400"/>
            <a:ext cx="30564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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16" name="CustomShape 68"/>
          <p:cNvSpPr/>
          <p:nvPr/>
        </p:nvSpPr>
        <p:spPr>
          <a:xfrm>
            <a:off x="5136840" y="4343400"/>
            <a:ext cx="30564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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17" name="CustomShape 69"/>
          <p:cNvSpPr/>
          <p:nvPr/>
        </p:nvSpPr>
        <p:spPr>
          <a:xfrm>
            <a:off x="5746320" y="4343400"/>
            <a:ext cx="30564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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18" name="CustomShape 70"/>
          <p:cNvSpPr/>
          <p:nvPr/>
        </p:nvSpPr>
        <p:spPr>
          <a:xfrm>
            <a:off x="5230800" y="2637000"/>
            <a:ext cx="2932200" cy="1674720"/>
          </a:xfrm>
          <a:custGeom>
            <a:avLst/>
            <a:gdLst/>
            <a:ahLst/>
            <a:rect l="l" t="t" r="r" b="b"/>
            <a:pathLst>
              <a:path w="1847" h="1055">
                <a:moveTo>
                  <a:pt x="130" y="805"/>
                </a:moveTo>
                <a:cubicBezTo>
                  <a:pt x="113" y="817"/>
                  <a:pt x="9" y="856"/>
                  <a:pt x="31" y="877"/>
                </a:cubicBezTo>
                <a:cubicBezTo>
                  <a:pt x="53" y="898"/>
                  <a:pt x="0" y="1055"/>
                  <a:pt x="260" y="931"/>
                </a:cubicBezTo>
                <a:cubicBezTo>
                  <a:pt x="520" y="807"/>
                  <a:pt x="1337" y="260"/>
                  <a:pt x="1592" y="130"/>
                </a:cubicBezTo>
                <a:cubicBezTo>
                  <a:pt x="1847" y="0"/>
                  <a:pt x="1768" y="127"/>
                  <a:pt x="1790" y="148"/>
                </a:cubicBezTo>
                <a:cubicBezTo>
                  <a:pt x="1812" y="169"/>
                  <a:pt x="1764" y="225"/>
                  <a:pt x="1727" y="256"/>
                </a:cubicBezTo>
                <a:cubicBezTo>
                  <a:pt x="1690" y="287"/>
                  <a:pt x="1603" y="320"/>
                  <a:pt x="1570" y="337"/>
                </a:cubicBezTo>
              </a:path>
            </a:pathLst>
          </a:custGeom>
          <a:noFill/>
          <a:ln w="9360">
            <a:solidFill>
              <a:srgbClr val="ff0000"/>
            </a:solidFill>
            <a:prstDash val="dash"/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930" dur="indefinite" restart="never" nodeType="tmRoot">
          <p:childTnLst>
            <p:seq>
              <p:cTn id="931" dur="indefinite" nodeType="mainSeq">
                <p:childTnLst>
                  <p:par>
                    <p:cTn id="932" fill="hold">
                      <p:stCondLst>
                        <p:cond delay="indefinite"/>
                      </p:stCondLst>
                      <p:childTnLst>
                        <p:par>
                          <p:cTn id="933" fill="hold">
                            <p:stCondLst>
                              <p:cond delay="0"/>
                            </p:stCondLst>
                            <p:childTnLst>
                              <p:par>
                                <p:cTn id="934" nodeType="click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936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7" fill="hold">
                      <p:stCondLst>
                        <p:cond delay="indefinite"/>
                      </p:stCondLst>
                      <p:childTnLst>
                        <p:par>
                          <p:cTn id="938" fill="hold">
                            <p:stCondLst>
                              <p:cond delay="0"/>
                            </p:stCondLst>
                            <p:childTnLst>
                              <p:par>
                                <p:cTn id="939" nodeType="click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941" dur="5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2" fill="hold">
                      <p:stCondLst>
                        <p:cond delay="indefinite"/>
                      </p:stCondLst>
                      <p:childTnLst>
                        <p:par>
                          <p:cTn id="943" fill="hold">
                            <p:stCondLst>
                              <p:cond delay="0"/>
                            </p:stCondLst>
                            <p:childTnLst>
                              <p:par>
                                <p:cTn id="944" nodeType="clickEffect" fill="hold" presetClass="entr" presetID="1">
                                  <p:stCondLst>
                                    <p:cond delay="0"/>
                                  </p:stCondLst>
                                  <p:iterate type="wd">
                                    <p:tmAbs val="0.9"/>
                                  </p:iterate>
                                  <p:childTnLst>
                                    <p:set>
                                      <p:cBhvr>
                                        <p:cTn id="94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6" fill="hold">
                            <p:stCondLst>
                              <p:cond delay="300"/>
                            </p:stCondLst>
                            <p:childTnLst>
                              <p:par>
                                <p:cTn id="947" nodeType="afterEffect" fill="hold" presetClass="entr" presetID="1">
                                  <p:stCondLst>
                                    <p:cond delay="0"/>
                                  </p:stCondLst>
                                  <p:iterate type="wd">
                                    <p:tmAbs val="0.9"/>
                                  </p:iterate>
                                  <p:childTnLst>
                                    <p:set>
                                      <p:cBhvr>
                                        <p:cTn id="94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9" fill="hold">
                            <p:stCondLst>
                              <p:cond delay="900"/>
                            </p:stCondLst>
                            <p:childTnLst>
                              <p:par>
                                <p:cTn id="950" nodeType="afterEffect" fill="hold" presetClass="entr" presetID="1">
                                  <p:stCondLst>
                                    <p:cond delay="0"/>
                                  </p:stCondLst>
                                  <p:iterate type="wd">
                                    <p:tmAbs val="0.9"/>
                                  </p:iterate>
                                  <p:childTnLst>
                                    <p:set>
                                      <p:cBhvr>
                                        <p:cTn id="95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2" fill="hold">
                            <p:stCondLst>
                              <p:cond delay="1800"/>
                            </p:stCondLst>
                            <p:childTnLst>
                              <p:par>
                                <p:cTn id="953" nodeType="afterEffect" fill="hold" presetClass="entr" presetID="1">
                                  <p:stCondLst>
                                    <p:cond delay="0"/>
                                  </p:stCondLst>
                                  <p:iterate type="wd">
                                    <p:tmAbs val="0.9"/>
                                  </p:iterate>
                                  <p:childTnLst>
                                    <p:set>
                                      <p:cBhvr>
                                        <p:cTn id="95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5" fill="hold">
                      <p:stCondLst>
                        <p:cond delay="indefinite"/>
                      </p:stCondLst>
                      <p:childTnLst>
                        <p:par>
                          <p:cTn id="956" fill="hold">
                            <p:stCondLst>
                              <p:cond delay="0"/>
                            </p:stCondLst>
                            <p:childTnLst>
                              <p:par>
                                <p:cTn id="957" nodeType="clickEffect" fill="hold" presetClass="entr" presetID="2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 additive="repl">
                                        <p:cTn id="959" dur="5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0" fill="hold">
                            <p:stCondLst>
                              <p:cond delay="500"/>
                            </p:stCondLst>
                            <p:childTnLst>
                              <p:par>
                                <p:cTn id="961" nodeType="after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3" fill="hold">
                            <p:stCondLst>
                              <p:cond delay="500"/>
                            </p:stCondLst>
                            <p:childTnLst>
                              <p:par>
                                <p:cTn id="964" nodeType="afterEffect" fill="hold" presetClass="entr" presetID="22" presetSubtype="8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966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7" fill="hold">
                            <p:stCondLst>
                              <p:cond delay="2000"/>
                            </p:stCondLst>
                            <p:childTnLst>
                              <p:par>
                                <p:cTn id="968" nodeType="afterEffect" fill="hold" presetClass="entr" presetID="2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 additive="repl">
                                        <p:cTn id="970" dur="5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1" fill="hold">
                            <p:stCondLst>
                              <p:cond delay="2500"/>
                            </p:stCondLst>
                            <p:childTnLst>
                              <p:par>
                                <p:cTn id="972" nodeType="after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4" fill="hold">
                            <p:stCondLst>
                              <p:cond delay="2500"/>
                            </p:stCondLst>
                            <p:childTnLst>
                              <p:par>
                                <p:cTn id="975" nodeType="after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977" dur="50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8" fill="hold">
                            <p:stCondLst>
                              <p:cond delay="3000"/>
                            </p:stCondLst>
                            <p:childTnLst>
                              <p:par>
                                <p:cTn id="979" nodeType="afterEffect" fill="hold" presetClass="entr" presetID="2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 additive="repl">
                                        <p:cTn id="981" dur="5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2" fill="hold">
                            <p:stCondLst>
                              <p:cond delay="3500"/>
                            </p:stCondLst>
                            <p:childTnLst>
                              <p:par>
                                <p:cTn id="983" nodeType="after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5" fill="hold">
                            <p:stCondLst>
                              <p:cond delay="3500"/>
                            </p:stCondLst>
                            <p:childTnLst>
                              <p:par>
                                <p:cTn id="986" nodeType="after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988" dur="5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9" fill="hold">
                            <p:stCondLst>
                              <p:cond delay="4000"/>
                            </p:stCondLst>
                            <p:childTnLst>
                              <p:par>
                                <p:cTn id="990" nodeType="afterEffect" fill="hold" presetClass="entr" presetID="2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 additive="repl">
                                        <p:cTn id="992" dur="5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3" fill="hold">
                            <p:stCondLst>
                              <p:cond delay="4500"/>
                            </p:stCondLst>
                            <p:childTnLst>
                              <p:par>
                                <p:cTn id="994" nodeType="after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6" fill="hold">
                            <p:stCondLst>
                              <p:cond delay="4500"/>
                            </p:stCondLst>
                            <p:childTnLst>
                              <p:par>
                                <p:cTn id="997" nodeType="after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999" dur="5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0" fill="hold">
                            <p:stCondLst>
                              <p:cond delay="5000"/>
                            </p:stCondLst>
                            <p:childTnLst>
                              <p:par>
                                <p:cTn id="1001" nodeType="afterEffect" fill="hold" presetClass="entr" presetID="2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 additive="repl">
                                        <p:cTn id="1003" dur="50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4" fill="hold">
                            <p:stCondLst>
                              <p:cond delay="5500"/>
                            </p:stCondLst>
                            <p:childTnLst>
                              <p:par>
                                <p:cTn id="1005" nodeType="after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7" fill="hold">
                      <p:stCondLst>
                        <p:cond delay="indefinite"/>
                      </p:stCondLst>
                      <p:childTnLst>
                        <p:par>
                          <p:cTn id="1008" fill="hold">
                            <p:stCondLst>
                              <p:cond delay="0"/>
                            </p:stCondLst>
                            <p:childTnLst>
                              <p:par>
                                <p:cTn id="1009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011" dur="50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2" fill="hold">
                      <p:stCondLst>
                        <p:cond delay="indefinite"/>
                      </p:stCondLst>
                      <p:childTnLst>
                        <p:par>
                          <p:cTn id="1013" fill="hold">
                            <p:stCondLst>
                              <p:cond delay="0"/>
                            </p:stCondLst>
                            <p:childTnLst>
                              <p:par>
                                <p:cTn id="1014" nodeType="clickEffect" fill="hold" presetClass="exit" presetID="9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 additive="repl">
                                        <p:cTn id="1015" dur="500"/>
                                        <p:tgtEl>
                                          <p:spTgt spid="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7" nodeType="withEffect" fill="hold" presetClass="exit" presetID="9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 additive="repl">
                                        <p:cTn id="1018" dur="500"/>
                                        <p:tgtEl>
                                          <p:spTgt spid="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0" nodeType="withEffect" fill="hold" presetClass="exit" presetID="9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 additive="repl">
                                        <p:cTn id="1021" dur="500"/>
                                        <p:tgtEl>
                                          <p:spTgt spid="4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3" nodeType="withEffect" fill="hold" presetClass="exit" presetID="9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 additive="repl">
                                        <p:cTn id="1024" dur="500"/>
                                        <p:tgtEl>
                                          <p:spTgt spid="4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6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027" dur="5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9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030" dur="5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2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033" dur="5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5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036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8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039" dur="5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1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042" dur="50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4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045" dur="5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7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048" dur="5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0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051" dur="500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3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054" dur="500"/>
                                        <p:tgtEl>
                                          <p:spTgt spid="4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6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057" dur="500"/>
                                        <p:tgtEl>
                                          <p:spTgt spid="4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9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060" dur="50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2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063" dur="5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5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066" dur="50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8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069" dur="5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1" fill="hold">
                            <p:stCondLst>
                              <p:cond delay="500"/>
                            </p:stCondLst>
                            <p:childTnLst>
                              <p:par>
                                <p:cTn id="1072" nodeType="afterEffect" fill="hold" presetClass="path" presetID="64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006 -4.07407E-006 L -0.00034 -0.48101 E">
                                      <p:cBhvr>
                                        <p:cTn id="1073" dur="2000" fill="hold"/>
                                        <p:tgtEl>
                                          <p:spTgt spid="451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4" fill="hold">
                            <p:stCondLst>
                              <p:cond delay="2500"/>
                            </p:stCondLst>
                            <p:childTnLst>
                              <p:par>
                                <p:cTn id="1075" nodeType="after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1077" dur="50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8" nodeType="with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1080" dur="5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1" fill="hold">
                      <p:stCondLst>
                        <p:cond delay="indefinite"/>
                      </p:stCondLst>
                      <p:childTnLst>
                        <p:par>
                          <p:cTn id="1082" fill="hold">
                            <p:stCondLst>
                              <p:cond delay="0"/>
                            </p:stCondLst>
                            <p:childTnLst>
                              <p:par>
                                <p:cTn id="1083" nodeType="clickEffect" fill="hold" presetClass="entr" presetID="1">
                                  <p:stCondLst>
                                    <p:cond delay="0"/>
                                  </p:stCondLst>
                                  <p:iterate type="lt">
                                    <p:tmAbs val="0.15"/>
                                  </p:iterate>
                                  <p:childTnLst>
                                    <p:set>
                                      <p:cBhvr>
                                        <p:cTn id="108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5" fill="hold">
                            <p:stCondLst>
                              <p:cond delay="275"/>
                            </p:stCondLst>
                            <p:childTnLst>
                              <p:par>
                                <p:cTn id="1086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15"/>
                                  </p:iterate>
                                  <p:childTnLst>
                                    <p:set>
                                      <p:cBhvr>
                                        <p:cTn id="1087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8" fill="hold">
                            <p:stCondLst>
                              <p:cond delay="1550"/>
                            </p:stCondLst>
                            <p:childTnLst>
                              <p:par>
                                <p:cTn id="1089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09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1" fill="hold">
                            <p:stCondLst>
                              <p:cond delay="2625"/>
                            </p:stCondLst>
                            <p:childTnLst>
                              <p:par>
                                <p:cTn id="1092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093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4" fill="hold">
                            <p:stCondLst>
                              <p:cond delay="3700"/>
                            </p:stCondLst>
                            <p:childTnLst>
                              <p:par>
                                <p:cTn id="1095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09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7" fill="hold">
                            <p:stCondLst>
                              <p:cond delay="4775"/>
                            </p:stCondLst>
                            <p:childTnLst>
                              <p:par>
                                <p:cTn id="1098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099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0" fill="hold">
                            <p:stCondLst>
                              <p:cond delay="5850"/>
                            </p:stCondLst>
                            <p:childTnLst>
                              <p:par>
                                <p:cTn id="1101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10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3" fill="hold">
                            <p:stCondLst>
                              <p:cond delay="6925"/>
                            </p:stCondLst>
                            <p:childTnLst>
                              <p:par>
                                <p:cTn id="1104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105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6" fill="hold">
                            <p:stCondLst>
                              <p:cond delay="8000"/>
                            </p:stCondLst>
                            <p:childTnLst>
                              <p:par>
                                <p:cTn id="1107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15"/>
                                  </p:iterate>
                                  <p:childTnLst>
                                    <p:set>
                                      <p:cBhvr>
                                        <p:cTn id="110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9" fill="hold">
                            <p:stCondLst>
                              <p:cond delay="9275"/>
                            </p:stCondLst>
                            <p:childTnLst>
                              <p:par>
                                <p:cTn id="1110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111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2" fill="hold">
                            <p:stCondLst>
                              <p:cond delay="10350"/>
                            </p:stCondLst>
                            <p:childTnLst>
                              <p:par>
                                <p:cTn id="1113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1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5" fill="hold">
                            <p:stCondLst>
                              <p:cond delay="11425"/>
                            </p:stCondLst>
                            <p:childTnLst>
                              <p:par>
                                <p:cTn id="1116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117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19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12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1" fill="hold">
                            <p:stCondLst>
                              <p:cond delay="13575"/>
                            </p:stCondLst>
                            <p:childTnLst>
                              <p:par>
                                <p:cTn id="1122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123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4" fill="hold">
                            <p:stCondLst>
                              <p:cond delay="14650"/>
                            </p:stCondLst>
                            <p:childTnLst>
                              <p:par>
                                <p:cTn id="1125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12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7" fill="hold">
                            <p:stCondLst>
                              <p:cond delay="15725"/>
                            </p:stCondLst>
                            <p:childTnLst>
                              <p:par>
                                <p:cTn id="1128" nodeType="afterEffect" fill="hold" presetClass="entr" presetID="1">
                                  <p:stCondLst>
                                    <p:cond delay="200"/>
                                  </p:stCondLst>
                                  <p:iterate type="lt">
                                    <p:tmAbs val="0.225"/>
                                  </p:iterate>
                                  <p:childTnLst>
                                    <p:set>
                                      <p:cBhvr>
                                        <p:cTn id="1129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0" fill="hold">
                            <p:stCondLst>
                              <p:cond delay="16300"/>
                            </p:stCondLst>
                            <p:childTnLst>
                              <p:par>
                                <p:cTn id="1131" nodeType="afterEffect" fill="hold" presetClass="entr" presetID="1">
                                  <p:stCondLst>
                                    <p:cond delay="5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13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3" fill="hold">
                            <p:stCondLst>
                              <p:cond delay="16875"/>
                            </p:stCondLst>
                            <p:childTnLst>
                              <p:par>
                                <p:cTn id="1134" nodeType="afterEffect" fill="hold" presetClass="entr" presetID="1">
                                  <p:stCondLst>
                                    <p:cond delay="5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135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6" fill="hold">
                            <p:stCondLst>
                              <p:cond delay="17450"/>
                            </p:stCondLst>
                            <p:childTnLst>
                              <p:par>
                                <p:cTn id="1137" nodeType="afterEffect" fill="hold" presetClass="entr" presetID="1">
                                  <p:stCondLst>
                                    <p:cond delay="5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13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9" fill="hold">
                            <p:stCondLst>
                              <p:cond delay="18025"/>
                            </p:stCondLst>
                            <p:childTnLst>
                              <p:par>
                                <p:cTn id="1140" nodeType="afterEffect" fill="hold" presetClass="entr" presetID="1">
                                  <p:stCondLst>
                                    <p:cond delay="5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141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2" fill="hold">
                            <p:stCondLst>
                              <p:cond delay="18600"/>
                            </p:stCondLst>
                            <p:childTnLst>
                              <p:par>
                                <p:cTn id="1143" nodeType="afterEffect" fill="hold" presetClass="entr" presetID="1">
                                  <p:stCondLst>
                                    <p:cond delay="5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14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5" fill="hold">
                      <p:stCondLst>
                        <p:cond delay="indefinite"/>
                      </p:stCondLst>
                      <p:childTnLst>
                        <p:par>
                          <p:cTn id="1146" fill="hold">
                            <p:stCondLst>
                              <p:cond delay="0"/>
                            </p:stCondLst>
                            <p:childTnLst>
                              <p:par>
                                <p:cTn id="1147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149" dur="5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TextShape 1"/>
          <p:cNvSpPr txBox="1"/>
          <p:nvPr/>
        </p:nvSpPr>
        <p:spPr>
          <a:xfrm>
            <a:off x="685800" y="42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9900ff"/>
                </a:solidFill>
                <a:latin typeface="Times New Roman"/>
              </a:rPr>
              <a:t>Practice—Write the Full Ground State Orbital Diagram and Electron Configuration of Potassium</a:t>
            </a:r>
            <a:endParaRPr b="0" lang="en-US" sz="28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520" name="CustomShape 2"/>
          <p:cNvSpPr/>
          <p:nvPr/>
        </p:nvSpPr>
        <p:spPr>
          <a:xfrm>
            <a:off x="2826000" y="1828800"/>
            <a:ext cx="346788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K    Z = 19, therefore 19 e</a:t>
            </a:r>
            <a:r>
              <a:rPr b="0" lang="en-US" sz="2400" spc="-1" strike="noStrike" baseline="30000">
                <a:solidFill>
                  <a:srgbClr val="000000"/>
                </a:solidFill>
                <a:latin typeface="Times New Roman"/>
                <a:ea typeface="Times New Roman"/>
              </a:rPr>
              <a:t>−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21" name="CustomShape 3"/>
          <p:cNvSpPr/>
          <p:nvPr/>
        </p:nvSpPr>
        <p:spPr>
          <a:xfrm>
            <a:off x="171000" y="5594400"/>
            <a:ext cx="886608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Based on the order of subshell filling, we will need the first 6 subshells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22" name="CustomShape 4"/>
          <p:cNvSpPr/>
          <p:nvPr/>
        </p:nvSpPr>
        <p:spPr>
          <a:xfrm>
            <a:off x="5791320" y="2819520"/>
            <a:ext cx="3352680" cy="26845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>
            <a:spAutoFit/>
          </a:bodyPr>
          <a:p>
            <a:pPr>
              <a:spcBef>
                <a:spcPts val="1500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1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s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spcBef>
                <a:spcPts val="1500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2s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2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p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spcBef>
                <a:spcPts val="1500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3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3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p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3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d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spcBef>
                <a:spcPts val="1500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4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4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p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4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d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4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f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spcBef>
                <a:spcPts val="1500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23" name="CustomShape 5"/>
          <p:cNvSpPr/>
          <p:nvPr/>
        </p:nvSpPr>
        <p:spPr>
          <a:xfrm>
            <a:off x="5245200" y="3181320"/>
            <a:ext cx="2987640" cy="1700280"/>
          </a:xfrm>
          <a:custGeom>
            <a:avLst/>
            <a:gdLst/>
            <a:ahLst/>
            <a:rect l="l" t="t" r="r" b="b"/>
            <a:pathLst>
              <a:path w="1882" h="1071">
                <a:moveTo>
                  <a:pt x="134" y="831"/>
                </a:moveTo>
                <a:cubicBezTo>
                  <a:pt x="119" y="849"/>
                  <a:pt x="24" y="921"/>
                  <a:pt x="44" y="939"/>
                </a:cubicBezTo>
                <a:cubicBezTo>
                  <a:pt x="64" y="957"/>
                  <a:pt x="0" y="1071"/>
                  <a:pt x="251" y="939"/>
                </a:cubicBezTo>
                <a:cubicBezTo>
                  <a:pt x="502" y="807"/>
                  <a:pt x="1297" y="294"/>
                  <a:pt x="1552" y="147"/>
                </a:cubicBezTo>
                <a:cubicBezTo>
                  <a:pt x="1807" y="0"/>
                  <a:pt x="1732" y="56"/>
                  <a:pt x="1781" y="57"/>
                </a:cubicBezTo>
                <a:cubicBezTo>
                  <a:pt x="1830" y="58"/>
                  <a:pt x="1882" y="109"/>
                  <a:pt x="1844" y="156"/>
                </a:cubicBezTo>
                <a:cubicBezTo>
                  <a:pt x="1806" y="203"/>
                  <a:pt x="1616" y="298"/>
                  <a:pt x="1556" y="336"/>
                </a:cubicBezTo>
              </a:path>
            </a:pathLst>
          </a:custGeom>
          <a:noFill/>
          <a:ln w="9360">
            <a:solidFill>
              <a:srgbClr val="ff0000"/>
            </a:solidFill>
            <a:prstDash val="dash"/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524" name="Freeform 6"/>
          <p:cNvSpPr/>
          <p:nvPr/>
        </p:nvSpPr>
        <p:spPr>
          <a:xfrm>
            <a:off x="5486400" y="3200400"/>
            <a:ext cx="2210040" cy="1295640"/>
          </a:xfrm>
          <a:custGeom>
            <a:avLst/>
            <a:gdLst/>
            <a:ahLst/>
            <a:rect l="0" t="0" r="r" b="b"/>
            <a:pathLst>
              <a:path w="6139" h="3599">
                <a:moveTo>
                  <a:pt x="6138" y="0"/>
                </a:moveTo>
                <a:lnTo>
                  <a:pt x="0" y="3598"/>
                </a:lnTo>
              </a:path>
            </a:pathLst>
          </a:custGeom>
          <a:ln w="9360">
            <a:solidFill>
              <a:srgbClr val="ff0000"/>
            </a:solidFill>
            <a:miter/>
            <a:tailEnd len="med" type="triangle" w="med"/>
          </a:ln>
        </p:spPr>
      </p:sp>
      <p:sp>
        <p:nvSpPr>
          <p:cNvPr id="525" name="Freeform 7"/>
          <p:cNvSpPr/>
          <p:nvPr/>
        </p:nvSpPr>
        <p:spPr>
          <a:xfrm>
            <a:off x="5486400" y="3733920"/>
            <a:ext cx="2210040" cy="1295640"/>
          </a:xfrm>
          <a:custGeom>
            <a:avLst/>
            <a:gdLst/>
            <a:ahLst/>
            <a:rect l="0" t="0" r="r" b="b"/>
            <a:pathLst>
              <a:path w="6139" h="3599">
                <a:moveTo>
                  <a:pt x="6138" y="0"/>
                </a:moveTo>
                <a:lnTo>
                  <a:pt x="0" y="3598"/>
                </a:lnTo>
              </a:path>
            </a:pathLst>
          </a:custGeom>
          <a:ln w="9360">
            <a:solidFill>
              <a:srgbClr val="ff0000"/>
            </a:solidFill>
            <a:miter/>
            <a:tailEnd len="med" type="triangle" w="med"/>
          </a:ln>
        </p:spPr>
      </p:sp>
      <p:sp>
        <p:nvSpPr>
          <p:cNvPr id="526" name="CustomShape 8"/>
          <p:cNvSpPr/>
          <p:nvPr/>
        </p:nvSpPr>
        <p:spPr>
          <a:xfrm>
            <a:off x="5153040" y="2085840"/>
            <a:ext cx="2936880" cy="1716120"/>
          </a:xfrm>
          <a:custGeom>
            <a:avLst/>
            <a:gdLst/>
            <a:ahLst/>
            <a:rect l="l" t="t" r="r" b="b"/>
            <a:pathLst>
              <a:path w="1850" h="1081">
                <a:moveTo>
                  <a:pt x="161" y="819"/>
                </a:moveTo>
                <a:cubicBezTo>
                  <a:pt x="145" y="832"/>
                  <a:pt x="50" y="878"/>
                  <a:pt x="66" y="900"/>
                </a:cubicBezTo>
                <a:cubicBezTo>
                  <a:pt x="82" y="922"/>
                  <a:pt x="0" y="1081"/>
                  <a:pt x="255" y="954"/>
                </a:cubicBezTo>
                <a:cubicBezTo>
                  <a:pt x="510" y="827"/>
                  <a:pt x="1342" y="270"/>
                  <a:pt x="1596" y="135"/>
                </a:cubicBezTo>
                <a:cubicBezTo>
                  <a:pt x="1850" y="0"/>
                  <a:pt x="1763" y="124"/>
                  <a:pt x="1781" y="144"/>
                </a:cubicBezTo>
                <a:cubicBezTo>
                  <a:pt x="1799" y="164"/>
                  <a:pt x="1736" y="222"/>
                  <a:pt x="1704" y="252"/>
                </a:cubicBezTo>
                <a:cubicBezTo>
                  <a:pt x="1672" y="282"/>
                  <a:pt x="1611" y="309"/>
                  <a:pt x="1587" y="324"/>
                </a:cubicBezTo>
              </a:path>
            </a:pathLst>
          </a:custGeom>
          <a:noFill/>
          <a:ln w="9360">
            <a:solidFill>
              <a:srgbClr val="ff0000"/>
            </a:solidFill>
            <a:prstDash val="dash"/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527" name="Freeform 9"/>
          <p:cNvSpPr/>
          <p:nvPr/>
        </p:nvSpPr>
        <p:spPr>
          <a:xfrm>
            <a:off x="5486040" y="2362320"/>
            <a:ext cx="1676880" cy="990720"/>
          </a:xfrm>
          <a:custGeom>
            <a:avLst/>
            <a:gdLst/>
            <a:ahLst/>
            <a:rect l="0" t="0" r="r" b="b"/>
            <a:pathLst>
              <a:path w="4658" h="2752">
                <a:moveTo>
                  <a:pt x="4657" y="0"/>
                </a:moveTo>
                <a:lnTo>
                  <a:pt x="0" y="2751"/>
                </a:lnTo>
              </a:path>
            </a:pathLst>
          </a:custGeom>
          <a:ln w="9360">
            <a:solidFill>
              <a:srgbClr val="ff0000"/>
            </a:solidFill>
            <a:miter/>
            <a:tailEnd len="med" type="triangle" w="med"/>
          </a:ln>
        </p:spPr>
      </p:sp>
      <p:sp>
        <p:nvSpPr>
          <p:cNvPr id="528" name="Freeform 10"/>
          <p:cNvSpPr/>
          <p:nvPr/>
        </p:nvSpPr>
        <p:spPr>
          <a:xfrm>
            <a:off x="5486400" y="2590920"/>
            <a:ext cx="2210040" cy="1295640"/>
          </a:xfrm>
          <a:custGeom>
            <a:avLst/>
            <a:gdLst/>
            <a:ahLst/>
            <a:rect l="0" t="0" r="r" b="b"/>
            <a:pathLst>
              <a:path w="6139" h="3599">
                <a:moveTo>
                  <a:pt x="6138" y="0"/>
                </a:moveTo>
                <a:lnTo>
                  <a:pt x="0" y="3598"/>
                </a:lnTo>
              </a:path>
            </a:pathLst>
          </a:custGeom>
          <a:ln w="9360">
            <a:solidFill>
              <a:srgbClr val="ff0000"/>
            </a:solidFill>
            <a:miter/>
            <a:tailEnd len="med" type="triangle" w="med"/>
          </a:ln>
        </p:spPr>
      </p:sp>
      <p:sp>
        <p:nvSpPr>
          <p:cNvPr id="529" name="CustomShape 11"/>
          <p:cNvSpPr/>
          <p:nvPr/>
        </p:nvSpPr>
        <p:spPr>
          <a:xfrm>
            <a:off x="5230800" y="2637000"/>
            <a:ext cx="2932200" cy="1674720"/>
          </a:xfrm>
          <a:custGeom>
            <a:avLst/>
            <a:gdLst/>
            <a:ahLst/>
            <a:rect l="l" t="t" r="r" b="b"/>
            <a:pathLst>
              <a:path w="1847" h="1055">
                <a:moveTo>
                  <a:pt x="130" y="805"/>
                </a:moveTo>
                <a:cubicBezTo>
                  <a:pt x="113" y="817"/>
                  <a:pt x="9" y="856"/>
                  <a:pt x="31" y="877"/>
                </a:cubicBezTo>
                <a:cubicBezTo>
                  <a:pt x="53" y="898"/>
                  <a:pt x="0" y="1055"/>
                  <a:pt x="260" y="931"/>
                </a:cubicBezTo>
                <a:cubicBezTo>
                  <a:pt x="520" y="807"/>
                  <a:pt x="1337" y="260"/>
                  <a:pt x="1592" y="130"/>
                </a:cubicBezTo>
                <a:cubicBezTo>
                  <a:pt x="1847" y="0"/>
                  <a:pt x="1768" y="127"/>
                  <a:pt x="1790" y="148"/>
                </a:cubicBezTo>
                <a:cubicBezTo>
                  <a:pt x="1812" y="169"/>
                  <a:pt x="1764" y="225"/>
                  <a:pt x="1727" y="256"/>
                </a:cubicBezTo>
                <a:cubicBezTo>
                  <a:pt x="1690" y="287"/>
                  <a:pt x="1603" y="320"/>
                  <a:pt x="1570" y="337"/>
                </a:cubicBezTo>
              </a:path>
            </a:pathLst>
          </a:custGeom>
          <a:noFill/>
          <a:ln w="9360">
            <a:solidFill>
              <a:srgbClr val="ff0000"/>
            </a:solidFill>
            <a:prstDash val="dash"/>
            <a:round/>
          </a:ln>
        </p:spPr>
        <p:style>
          <a:lnRef idx="0"/>
          <a:fillRef idx="0"/>
          <a:effectRef idx="0"/>
          <a:fontRef idx="minor"/>
        </p:style>
      </p:sp>
      <p:grpSp>
        <p:nvGrpSpPr>
          <p:cNvPr id="530" name="Group 12"/>
          <p:cNvGrpSpPr/>
          <p:nvPr/>
        </p:nvGrpSpPr>
        <p:grpSpPr>
          <a:xfrm>
            <a:off x="372240" y="2327400"/>
            <a:ext cx="2855880" cy="2475720"/>
            <a:chOff x="372240" y="2327400"/>
            <a:chExt cx="2855880" cy="2475720"/>
          </a:xfrm>
        </p:grpSpPr>
        <p:sp>
          <p:nvSpPr>
            <p:cNvPr id="531" name="CustomShape 13"/>
            <p:cNvSpPr/>
            <p:nvPr/>
          </p:nvSpPr>
          <p:spPr>
            <a:xfrm>
              <a:off x="372240" y="2327400"/>
              <a:ext cx="265392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i="1" lang="en-US" sz="2400" spc="-1" strike="noStrike">
                  <a:solidFill>
                    <a:srgbClr val="000000"/>
                  </a:solidFill>
                  <a:latin typeface="Times New Roman"/>
                </a:rPr>
                <a:t>s</a:t>
              </a: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 subshell holds 2 e</a:t>
              </a:r>
              <a:r>
                <a:rPr b="0" lang="en-US" sz="2400" spc="-1" strike="noStrike" baseline="30000">
                  <a:solidFill>
                    <a:srgbClr val="000000"/>
                  </a:solidFill>
                  <a:latin typeface="Times New Roman"/>
                  <a:ea typeface="Times New Roman"/>
                </a:rPr>
                <a:t>−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532" name="CustomShape 14"/>
            <p:cNvSpPr/>
            <p:nvPr/>
          </p:nvSpPr>
          <p:spPr>
            <a:xfrm>
              <a:off x="388080" y="2971800"/>
              <a:ext cx="268740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i="1" lang="en-US" sz="2400" spc="-1" strike="noStrike">
                  <a:solidFill>
                    <a:srgbClr val="000000"/>
                  </a:solidFill>
                  <a:latin typeface="Times New Roman"/>
                </a:rPr>
                <a:t>p</a:t>
              </a: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 subshell holds 6 e</a:t>
              </a:r>
              <a:r>
                <a:rPr b="0" lang="en-US" sz="2400" spc="-1" strike="noStrike" baseline="30000">
                  <a:solidFill>
                    <a:srgbClr val="000000"/>
                  </a:solidFill>
                  <a:latin typeface="Times New Roman"/>
                  <a:ea typeface="Times New Roman"/>
                </a:rPr>
                <a:t>−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533" name="CustomShape 15"/>
            <p:cNvSpPr/>
            <p:nvPr/>
          </p:nvSpPr>
          <p:spPr>
            <a:xfrm>
              <a:off x="388080" y="3657600"/>
              <a:ext cx="284004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i="1" lang="en-US" sz="2400" spc="-1" strike="noStrike">
                  <a:solidFill>
                    <a:srgbClr val="000000"/>
                  </a:solidFill>
                  <a:latin typeface="Times New Roman"/>
                </a:rPr>
                <a:t>d</a:t>
              </a: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 subshell holds 10 e</a:t>
              </a:r>
              <a:r>
                <a:rPr b="0" lang="en-US" sz="2400" spc="-1" strike="noStrike" baseline="30000">
                  <a:solidFill>
                    <a:srgbClr val="000000"/>
                  </a:solidFill>
                  <a:latin typeface="Times New Roman"/>
                  <a:ea typeface="Times New Roman"/>
                </a:rPr>
                <a:t>−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534" name="CustomShape 16"/>
            <p:cNvSpPr/>
            <p:nvPr/>
          </p:nvSpPr>
          <p:spPr>
            <a:xfrm>
              <a:off x="387360" y="4343400"/>
              <a:ext cx="277308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i="1" lang="en-US" sz="2400" spc="-1" strike="noStrike">
                  <a:solidFill>
                    <a:srgbClr val="000000"/>
                  </a:solidFill>
                  <a:latin typeface="Times New Roman"/>
                </a:rPr>
                <a:t>f</a:t>
              </a: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 subshell holds 14 e</a:t>
              </a:r>
              <a:r>
                <a:rPr b="0" lang="en-US" sz="2400" spc="-1" strike="noStrike" baseline="30000">
                  <a:solidFill>
                    <a:srgbClr val="000000"/>
                  </a:solidFill>
                  <a:latin typeface="Times New Roman"/>
                  <a:ea typeface="Times New Roman"/>
                </a:rPr>
                <a:t>−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</p:grpSp>
      <p:sp>
        <p:nvSpPr>
          <p:cNvPr id="535" name="CustomShape 17"/>
          <p:cNvSpPr/>
          <p:nvPr/>
        </p:nvSpPr>
        <p:spPr>
          <a:xfrm>
            <a:off x="4428720" y="3200400"/>
            <a:ext cx="64404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ff0000"/>
                </a:solidFill>
                <a:latin typeface="Times New Roman"/>
              </a:rPr>
              <a:t>2 e</a:t>
            </a:r>
            <a:r>
              <a:rPr b="0" lang="en-US" sz="2400" spc="-1" strike="noStrike" baseline="30000">
                <a:solidFill>
                  <a:srgbClr val="ff0000"/>
                </a:solidFill>
                <a:latin typeface="Times New Roman"/>
                <a:ea typeface="Times New Roman"/>
              </a:rPr>
              <a:t>−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36" name="CustomShape 18"/>
          <p:cNvSpPr/>
          <p:nvPr/>
        </p:nvSpPr>
        <p:spPr>
          <a:xfrm>
            <a:off x="4122720" y="3733920"/>
            <a:ext cx="121716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ff0000"/>
                </a:solidFill>
                <a:latin typeface="Times New Roman"/>
              </a:rPr>
              <a:t>+2 = 4e</a:t>
            </a:r>
            <a:r>
              <a:rPr b="0" lang="en-US" sz="2400" spc="-1" strike="noStrike" baseline="30000">
                <a:solidFill>
                  <a:srgbClr val="ff0000"/>
                </a:solidFill>
                <a:latin typeface="Times New Roman"/>
                <a:ea typeface="Times New Roman"/>
              </a:rPr>
              <a:t>−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37" name="CustomShape 19"/>
          <p:cNvSpPr/>
          <p:nvPr/>
        </p:nvSpPr>
        <p:spPr>
          <a:xfrm>
            <a:off x="3589200" y="4267080"/>
            <a:ext cx="177012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ff0000"/>
                </a:solidFill>
                <a:latin typeface="Times New Roman"/>
              </a:rPr>
              <a:t>+6 +2 = 12e</a:t>
            </a:r>
            <a:r>
              <a:rPr b="0" lang="en-US" sz="2400" spc="-1" strike="noStrike" baseline="30000">
                <a:solidFill>
                  <a:srgbClr val="ff0000"/>
                </a:solidFill>
                <a:latin typeface="Times New Roman"/>
                <a:ea typeface="Times New Roman"/>
              </a:rPr>
              <a:t>−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38" name="CustomShape 20"/>
          <p:cNvSpPr/>
          <p:nvPr/>
        </p:nvSpPr>
        <p:spPr>
          <a:xfrm>
            <a:off x="3665520" y="4800600"/>
            <a:ext cx="177012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ff0000"/>
                </a:solidFill>
                <a:latin typeface="Times New Roman"/>
              </a:rPr>
              <a:t>+6 +2 = 20e</a:t>
            </a:r>
            <a:r>
              <a:rPr b="0" lang="en-US" sz="2400" spc="-1" strike="noStrike" baseline="30000">
                <a:solidFill>
                  <a:srgbClr val="ff0000"/>
                </a:solidFill>
                <a:latin typeface="Times New Roman"/>
                <a:ea typeface="Times New Roman"/>
              </a:rPr>
              <a:t>−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39" name="CustomShape 21"/>
          <p:cNvSpPr/>
          <p:nvPr/>
        </p:nvSpPr>
        <p:spPr>
          <a:xfrm>
            <a:off x="443160" y="3124080"/>
            <a:ext cx="42768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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40" name="CustomShape 22"/>
          <p:cNvSpPr/>
          <p:nvPr/>
        </p:nvSpPr>
        <p:spPr>
          <a:xfrm>
            <a:off x="1738800" y="3124080"/>
            <a:ext cx="42768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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41" name="CustomShape 23"/>
          <p:cNvSpPr/>
          <p:nvPr/>
        </p:nvSpPr>
        <p:spPr>
          <a:xfrm>
            <a:off x="2545920" y="3124080"/>
            <a:ext cx="30564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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42" name="CustomShape 24"/>
          <p:cNvSpPr/>
          <p:nvPr/>
        </p:nvSpPr>
        <p:spPr>
          <a:xfrm>
            <a:off x="4710600" y="3124080"/>
            <a:ext cx="42768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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43" name="CustomShape 25"/>
          <p:cNvSpPr/>
          <p:nvPr/>
        </p:nvSpPr>
        <p:spPr>
          <a:xfrm>
            <a:off x="2775960" y="3124080"/>
            <a:ext cx="30276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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44" name="CustomShape 26"/>
          <p:cNvSpPr/>
          <p:nvPr/>
        </p:nvSpPr>
        <p:spPr>
          <a:xfrm>
            <a:off x="3155400" y="3124080"/>
            <a:ext cx="30564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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45" name="CustomShape 27"/>
          <p:cNvSpPr/>
          <p:nvPr/>
        </p:nvSpPr>
        <p:spPr>
          <a:xfrm>
            <a:off x="3385440" y="3124080"/>
            <a:ext cx="30276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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46" name="CustomShape 28"/>
          <p:cNvSpPr/>
          <p:nvPr/>
        </p:nvSpPr>
        <p:spPr>
          <a:xfrm>
            <a:off x="3765240" y="3124080"/>
            <a:ext cx="30564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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47" name="CustomShape 29"/>
          <p:cNvSpPr/>
          <p:nvPr/>
        </p:nvSpPr>
        <p:spPr>
          <a:xfrm>
            <a:off x="3995280" y="3124080"/>
            <a:ext cx="30276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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grpSp>
        <p:nvGrpSpPr>
          <p:cNvPr id="548" name="Group 30"/>
          <p:cNvGrpSpPr/>
          <p:nvPr/>
        </p:nvGrpSpPr>
        <p:grpSpPr>
          <a:xfrm>
            <a:off x="380880" y="2971800"/>
            <a:ext cx="8001000" cy="1297800"/>
            <a:chOff x="380880" y="2971800"/>
            <a:chExt cx="8001000" cy="1297800"/>
          </a:xfrm>
        </p:grpSpPr>
        <p:sp>
          <p:nvSpPr>
            <p:cNvPr id="549" name="CustomShape 31"/>
            <p:cNvSpPr/>
            <p:nvPr/>
          </p:nvSpPr>
          <p:spPr>
            <a:xfrm>
              <a:off x="459000" y="3809880"/>
              <a:ext cx="45216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1s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550" name="CustomShape 32"/>
            <p:cNvSpPr/>
            <p:nvPr/>
          </p:nvSpPr>
          <p:spPr>
            <a:xfrm>
              <a:off x="1754280" y="3809880"/>
              <a:ext cx="45216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2s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551" name="CustomShape 33"/>
            <p:cNvSpPr/>
            <p:nvPr/>
          </p:nvSpPr>
          <p:spPr>
            <a:xfrm>
              <a:off x="3049560" y="3809880"/>
              <a:ext cx="48564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2p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552" name="CustomShape 34"/>
            <p:cNvSpPr/>
            <p:nvPr/>
          </p:nvSpPr>
          <p:spPr>
            <a:xfrm>
              <a:off x="4726080" y="3809880"/>
              <a:ext cx="45216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3s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553" name="CustomShape 35"/>
            <p:cNvSpPr/>
            <p:nvPr/>
          </p:nvSpPr>
          <p:spPr>
            <a:xfrm>
              <a:off x="6249960" y="3809880"/>
              <a:ext cx="48564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3p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554" name="CustomShape 36"/>
            <p:cNvSpPr/>
            <p:nvPr/>
          </p:nvSpPr>
          <p:spPr>
            <a:xfrm>
              <a:off x="380880" y="2971800"/>
              <a:ext cx="533520" cy="685800"/>
            </a:xfrm>
            <a:prstGeom prst="rect">
              <a:avLst/>
            </a:prstGeom>
            <a:noFill/>
            <a:ln w="9360">
              <a:solidFill>
                <a:srgbClr val="9900ff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555" name="CustomShape 37"/>
            <p:cNvSpPr/>
            <p:nvPr/>
          </p:nvSpPr>
          <p:spPr>
            <a:xfrm>
              <a:off x="1676520" y="2971800"/>
              <a:ext cx="533160" cy="685800"/>
            </a:xfrm>
            <a:prstGeom prst="rect">
              <a:avLst/>
            </a:prstGeom>
            <a:noFill/>
            <a:ln w="9360">
              <a:solidFill>
                <a:srgbClr val="9900ff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556" name="CustomShape 38"/>
            <p:cNvSpPr/>
            <p:nvPr/>
          </p:nvSpPr>
          <p:spPr>
            <a:xfrm>
              <a:off x="2514600" y="2971800"/>
              <a:ext cx="533520" cy="685800"/>
            </a:xfrm>
            <a:prstGeom prst="rect">
              <a:avLst/>
            </a:prstGeom>
            <a:noFill/>
            <a:ln w="9360">
              <a:solidFill>
                <a:srgbClr val="9900ff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557" name="CustomShape 39"/>
            <p:cNvSpPr/>
            <p:nvPr/>
          </p:nvSpPr>
          <p:spPr>
            <a:xfrm>
              <a:off x="3733920" y="2971800"/>
              <a:ext cx="533160" cy="685800"/>
            </a:xfrm>
            <a:prstGeom prst="rect">
              <a:avLst/>
            </a:prstGeom>
            <a:noFill/>
            <a:ln w="9360">
              <a:solidFill>
                <a:srgbClr val="9900ff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558" name="CustomShape 40"/>
            <p:cNvSpPr/>
            <p:nvPr/>
          </p:nvSpPr>
          <p:spPr>
            <a:xfrm>
              <a:off x="4648320" y="2971800"/>
              <a:ext cx="533160" cy="685800"/>
            </a:xfrm>
            <a:prstGeom prst="rect">
              <a:avLst/>
            </a:prstGeom>
            <a:noFill/>
            <a:ln w="9360">
              <a:solidFill>
                <a:srgbClr val="9900ff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559" name="CustomShape 41"/>
            <p:cNvSpPr/>
            <p:nvPr/>
          </p:nvSpPr>
          <p:spPr>
            <a:xfrm>
              <a:off x="5638680" y="2971800"/>
              <a:ext cx="533520" cy="685800"/>
            </a:xfrm>
            <a:prstGeom prst="rect">
              <a:avLst/>
            </a:prstGeom>
            <a:noFill/>
            <a:ln w="9360">
              <a:solidFill>
                <a:srgbClr val="9900ff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560" name="CustomShape 42"/>
            <p:cNvSpPr/>
            <p:nvPr/>
          </p:nvSpPr>
          <p:spPr>
            <a:xfrm>
              <a:off x="6248520" y="2971800"/>
              <a:ext cx="533160" cy="685800"/>
            </a:xfrm>
            <a:prstGeom prst="rect">
              <a:avLst/>
            </a:prstGeom>
            <a:noFill/>
            <a:ln w="9360">
              <a:solidFill>
                <a:srgbClr val="9900ff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561" name="CustomShape 43"/>
            <p:cNvSpPr/>
            <p:nvPr/>
          </p:nvSpPr>
          <p:spPr>
            <a:xfrm>
              <a:off x="6858000" y="2971800"/>
              <a:ext cx="533520" cy="685800"/>
            </a:xfrm>
            <a:prstGeom prst="rect">
              <a:avLst/>
            </a:prstGeom>
            <a:noFill/>
            <a:ln w="9360">
              <a:solidFill>
                <a:srgbClr val="9900ff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562" name="CustomShape 44"/>
            <p:cNvSpPr/>
            <p:nvPr/>
          </p:nvSpPr>
          <p:spPr>
            <a:xfrm>
              <a:off x="3124080" y="2971800"/>
              <a:ext cx="533520" cy="685800"/>
            </a:xfrm>
            <a:prstGeom prst="rect">
              <a:avLst/>
            </a:prstGeom>
            <a:noFill/>
            <a:ln w="9360">
              <a:solidFill>
                <a:srgbClr val="9900ff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563" name="CustomShape 45"/>
            <p:cNvSpPr/>
            <p:nvPr/>
          </p:nvSpPr>
          <p:spPr>
            <a:xfrm>
              <a:off x="7926480" y="3809880"/>
              <a:ext cx="45216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4s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564" name="CustomShape 46"/>
            <p:cNvSpPr/>
            <p:nvPr/>
          </p:nvSpPr>
          <p:spPr>
            <a:xfrm>
              <a:off x="7848720" y="2971800"/>
              <a:ext cx="533160" cy="685800"/>
            </a:xfrm>
            <a:prstGeom prst="rect">
              <a:avLst/>
            </a:prstGeom>
            <a:noFill/>
            <a:ln w="9360">
              <a:solidFill>
                <a:srgbClr val="9900ff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565" name="CustomShape 47"/>
          <p:cNvSpPr/>
          <p:nvPr/>
        </p:nvSpPr>
        <p:spPr>
          <a:xfrm>
            <a:off x="7880040" y="3124080"/>
            <a:ext cx="30564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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66" name="CustomShape 48"/>
          <p:cNvSpPr/>
          <p:nvPr/>
        </p:nvSpPr>
        <p:spPr>
          <a:xfrm>
            <a:off x="5625720" y="3078000"/>
            <a:ext cx="30564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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67" name="CustomShape 49"/>
          <p:cNvSpPr/>
          <p:nvPr/>
        </p:nvSpPr>
        <p:spPr>
          <a:xfrm>
            <a:off x="5855760" y="3078000"/>
            <a:ext cx="30276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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68" name="CustomShape 50"/>
          <p:cNvSpPr/>
          <p:nvPr/>
        </p:nvSpPr>
        <p:spPr>
          <a:xfrm>
            <a:off x="6235200" y="3078000"/>
            <a:ext cx="30564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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69" name="CustomShape 51"/>
          <p:cNvSpPr/>
          <p:nvPr/>
        </p:nvSpPr>
        <p:spPr>
          <a:xfrm>
            <a:off x="6465240" y="3078000"/>
            <a:ext cx="30276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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70" name="CustomShape 52"/>
          <p:cNvSpPr/>
          <p:nvPr/>
        </p:nvSpPr>
        <p:spPr>
          <a:xfrm>
            <a:off x="6845040" y="3078000"/>
            <a:ext cx="30564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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71" name="CustomShape 53"/>
          <p:cNvSpPr/>
          <p:nvPr/>
        </p:nvSpPr>
        <p:spPr>
          <a:xfrm>
            <a:off x="7075080" y="3078000"/>
            <a:ext cx="30276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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72" name="CustomShape 54"/>
          <p:cNvSpPr/>
          <p:nvPr/>
        </p:nvSpPr>
        <p:spPr>
          <a:xfrm>
            <a:off x="276480" y="4419720"/>
            <a:ext cx="8360640" cy="5205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ff0000"/>
                </a:solidFill>
                <a:latin typeface="Times New Roman"/>
              </a:rPr>
              <a:t>Therefore the electron configuration is 1</a:t>
            </a:r>
            <a:r>
              <a:rPr b="0" i="1" lang="en-US" sz="2800" spc="-1" strike="noStrike">
                <a:solidFill>
                  <a:srgbClr val="ff0000"/>
                </a:solidFill>
                <a:latin typeface="Times New Roman"/>
              </a:rPr>
              <a:t>s</a:t>
            </a:r>
            <a:r>
              <a:rPr b="0" lang="en-US" sz="2800" spc="-1" strike="noStrike" baseline="30000">
                <a:solidFill>
                  <a:srgbClr val="ff0000"/>
                </a:solidFill>
                <a:latin typeface="Times New Roman"/>
              </a:rPr>
              <a:t>2</a:t>
            </a:r>
            <a:r>
              <a:rPr b="0" lang="en-US" sz="2800" spc="-1" strike="noStrike">
                <a:solidFill>
                  <a:srgbClr val="ff0000"/>
                </a:solidFill>
                <a:latin typeface="Times New Roman"/>
              </a:rPr>
              <a:t>2</a:t>
            </a:r>
            <a:r>
              <a:rPr b="0" i="1" lang="en-US" sz="2800" spc="-1" strike="noStrike">
                <a:solidFill>
                  <a:srgbClr val="ff0000"/>
                </a:solidFill>
                <a:latin typeface="Times New Roman"/>
              </a:rPr>
              <a:t>s</a:t>
            </a:r>
            <a:r>
              <a:rPr b="0" lang="en-US" sz="2800" spc="-1" strike="noStrike" baseline="30000">
                <a:solidFill>
                  <a:srgbClr val="ff0000"/>
                </a:solidFill>
                <a:latin typeface="Times New Roman"/>
              </a:rPr>
              <a:t>2</a:t>
            </a:r>
            <a:r>
              <a:rPr b="0" lang="en-US" sz="2800" spc="-1" strike="noStrike">
                <a:solidFill>
                  <a:srgbClr val="ff0000"/>
                </a:solidFill>
                <a:latin typeface="Times New Roman"/>
              </a:rPr>
              <a:t>2</a:t>
            </a:r>
            <a:r>
              <a:rPr b="0" i="1" lang="en-US" sz="2800" spc="-1" strike="noStrike">
                <a:solidFill>
                  <a:srgbClr val="ff0000"/>
                </a:solidFill>
                <a:latin typeface="Times New Roman"/>
              </a:rPr>
              <a:t>p</a:t>
            </a:r>
            <a:r>
              <a:rPr b="0" lang="en-US" sz="2800" spc="-1" strike="noStrike" baseline="30000">
                <a:solidFill>
                  <a:srgbClr val="ff0000"/>
                </a:solidFill>
                <a:latin typeface="Times New Roman"/>
              </a:rPr>
              <a:t>6</a:t>
            </a:r>
            <a:r>
              <a:rPr b="0" lang="en-US" sz="2800" spc="-1" strike="noStrike">
                <a:solidFill>
                  <a:srgbClr val="ff0000"/>
                </a:solidFill>
                <a:latin typeface="Times New Roman"/>
              </a:rPr>
              <a:t>3</a:t>
            </a:r>
            <a:r>
              <a:rPr b="0" i="1" lang="en-US" sz="2800" spc="-1" strike="noStrike">
                <a:solidFill>
                  <a:srgbClr val="ff0000"/>
                </a:solidFill>
                <a:latin typeface="Times New Roman"/>
              </a:rPr>
              <a:t>s</a:t>
            </a:r>
            <a:r>
              <a:rPr b="0" lang="en-US" sz="2800" spc="-1" strike="noStrike" baseline="30000">
                <a:solidFill>
                  <a:srgbClr val="ff0000"/>
                </a:solidFill>
                <a:latin typeface="Times New Roman"/>
              </a:rPr>
              <a:t>2</a:t>
            </a:r>
            <a:r>
              <a:rPr b="0" lang="en-US" sz="2800" spc="-1" strike="noStrike">
                <a:solidFill>
                  <a:srgbClr val="ff0000"/>
                </a:solidFill>
                <a:latin typeface="Times New Roman"/>
              </a:rPr>
              <a:t>3</a:t>
            </a:r>
            <a:r>
              <a:rPr b="0" i="1" lang="en-US" sz="2800" spc="-1" strike="noStrike">
                <a:solidFill>
                  <a:srgbClr val="ff0000"/>
                </a:solidFill>
                <a:latin typeface="Times New Roman"/>
              </a:rPr>
              <a:t>p</a:t>
            </a:r>
            <a:r>
              <a:rPr b="0" lang="en-US" sz="2800" spc="-1" strike="noStrike" baseline="30000">
                <a:solidFill>
                  <a:srgbClr val="ff0000"/>
                </a:solidFill>
                <a:latin typeface="Times New Roman"/>
              </a:rPr>
              <a:t>6</a:t>
            </a:r>
            <a:r>
              <a:rPr b="0" lang="en-US" sz="2800" spc="-1" strike="noStrike">
                <a:solidFill>
                  <a:srgbClr val="ff0000"/>
                </a:solidFill>
                <a:latin typeface="Times New Roman"/>
              </a:rPr>
              <a:t>4</a:t>
            </a:r>
            <a:r>
              <a:rPr b="0" i="1" lang="en-US" sz="2800" spc="-1" strike="noStrike">
                <a:solidFill>
                  <a:srgbClr val="ff0000"/>
                </a:solidFill>
                <a:latin typeface="Times New Roman"/>
              </a:rPr>
              <a:t>s</a:t>
            </a:r>
            <a:r>
              <a:rPr b="0" lang="en-US" sz="2800" spc="-1" strike="noStrike" baseline="30000">
                <a:solidFill>
                  <a:srgbClr val="ff0000"/>
                </a:solidFill>
                <a:latin typeface="Times New Roman"/>
              </a:rPr>
              <a:t>1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150" dur="indefinite" restart="never" nodeType="tmRoot">
          <p:childTnLst>
            <p:seq>
              <p:cTn id="1151" dur="indefinite" nodeType="mainSeq">
                <p:childTnLst>
                  <p:par>
                    <p:cTn id="1152" fill="hold">
                      <p:stCondLst>
                        <p:cond delay="indefinite"/>
                      </p:stCondLst>
                      <p:childTnLst>
                        <p:par>
                          <p:cTn id="1153" fill="hold">
                            <p:stCondLst>
                              <p:cond delay="0"/>
                            </p:stCondLst>
                            <p:childTnLst>
                              <p:par>
                                <p:cTn id="1154" nodeType="click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1156" dur="500"/>
                                        <p:tgtEl>
                                          <p:spTgt spid="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7" fill="hold">
                      <p:stCondLst>
                        <p:cond delay="indefinite"/>
                      </p:stCondLst>
                      <p:childTnLst>
                        <p:par>
                          <p:cTn id="1158" fill="hold">
                            <p:stCondLst>
                              <p:cond delay="0"/>
                            </p:stCondLst>
                            <p:childTnLst>
                              <p:par>
                                <p:cTn id="1159" nodeType="click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1161" dur="500"/>
                                        <p:tgtEl>
                                          <p:spTgt spid="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2" fill="hold">
                      <p:stCondLst>
                        <p:cond delay="indefinite"/>
                      </p:stCondLst>
                      <p:childTnLst>
                        <p:par>
                          <p:cTn id="1163" fill="hold">
                            <p:stCondLst>
                              <p:cond delay="0"/>
                            </p:stCondLst>
                            <p:childTnLst>
                              <p:par>
                                <p:cTn id="1164" nodeType="clickEffect" fill="hold" presetClass="entr" presetID="1">
                                  <p:stCondLst>
                                    <p:cond delay="0"/>
                                  </p:stCondLst>
                                  <p:iterate type="wd">
                                    <p:tmAbs val="0.9"/>
                                  </p:iterate>
                                  <p:childTnLst>
                                    <p:set>
                                      <p:cBhvr>
                                        <p:cTn id="116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6" fill="hold">
                            <p:stCondLst>
                              <p:cond delay="300"/>
                            </p:stCondLst>
                            <p:childTnLst>
                              <p:par>
                                <p:cTn id="1167" nodeType="afterEffect" fill="hold" presetClass="entr" presetID="1">
                                  <p:stCondLst>
                                    <p:cond delay="0"/>
                                  </p:stCondLst>
                                  <p:iterate type="wd">
                                    <p:tmAbs val="0.9"/>
                                  </p:iterate>
                                  <p:childTnLst>
                                    <p:set>
                                      <p:cBhvr>
                                        <p:cTn id="116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9" fill="hold">
                            <p:stCondLst>
                              <p:cond delay="900"/>
                            </p:stCondLst>
                            <p:childTnLst>
                              <p:par>
                                <p:cTn id="1170" nodeType="afterEffect" fill="hold" presetClass="entr" presetID="1">
                                  <p:stCondLst>
                                    <p:cond delay="0"/>
                                  </p:stCondLst>
                                  <p:iterate type="wd">
                                    <p:tmAbs val="0.9"/>
                                  </p:iterate>
                                  <p:childTnLst>
                                    <p:set>
                                      <p:cBhvr>
                                        <p:cTn id="11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2" fill="hold">
                            <p:stCondLst>
                              <p:cond delay="1800"/>
                            </p:stCondLst>
                            <p:childTnLst>
                              <p:par>
                                <p:cTn id="1173" nodeType="afterEffect" fill="hold" presetClass="entr" presetID="1">
                                  <p:stCondLst>
                                    <p:cond delay="0"/>
                                  </p:stCondLst>
                                  <p:iterate type="wd">
                                    <p:tmAbs val="0.9"/>
                                  </p:iterate>
                                  <p:childTnLst>
                                    <p:set>
                                      <p:cBhvr>
                                        <p:cTn id="117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5" fill="hold">
                      <p:stCondLst>
                        <p:cond delay="indefinite"/>
                      </p:stCondLst>
                      <p:childTnLst>
                        <p:par>
                          <p:cTn id="1176" fill="hold">
                            <p:stCondLst>
                              <p:cond delay="0"/>
                            </p:stCondLst>
                            <p:childTnLst>
                              <p:par>
                                <p:cTn id="1177" nodeType="clickEffect" fill="hold" presetClass="entr" presetID="2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 additive="repl">
                                        <p:cTn id="1179" dur="500"/>
                                        <p:tgtEl>
                                          <p:spTgt spid="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0" fill="hold">
                            <p:stCondLst>
                              <p:cond delay="500"/>
                            </p:stCondLst>
                            <p:childTnLst>
                              <p:par>
                                <p:cTn id="1181" nodeType="after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3" fill="hold">
                            <p:stCondLst>
                              <p:cond delay="500"/>
                            </p:stCondLst>
                            <p:childTnLst>
                              <p:par>
                                <p:cTn id="1184" nodeType="afterEffect" fill="hold" presetClass="entr" presetID="22" presetSubtype="8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186" dur="500"/>
                                        <p:tgtEl>
                                          <p:spTgt spid="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8" nodeType="afterEffect" fill="hold" presetClass="entr" presetID="2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 additive="repl">
                                        <p:cTn id="1190" dur="500"/>
                                        <p:tgtEl>
                                          <p:spTgt spid="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1" fill="hold">
                            <p:stCondLst>
                              <p:cond delay="2500"/>
                            </p:stCondLst>
                            <p:childTnLst>
                              <p:par>
                                <p:cTn id="1192" nodeType="after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4" fill="hold">
                            <p:stCondLst>
                              <p:cond delay="2500"/>
                            </p:stCondLst>
                            <p:childTnLst>
                              <p:par>
                                <p:cTn id="1195" nodeType="afterEffect" fill="hold" presetClass="entr" presetID="22" presetSubtype="8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197" dur="500"/>
                                        <p:tgtEl>
                                          <p:spTgt spid="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8" fill="hold">
                            <p:stCondLst>
                              <p:cond delay="5000"/>
                            </p:stCondLst>
                            <p:childTnLst>
                              <p:par>
                                <p:cTn id="1199" nodeType="afterEffect" fill="hold" presetClass="entr" presetID="2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 additive="repl">
                                        <p:cTn id="1201" dur="500"/>
                                        <p:tgtEl>
                                          <p:spTgt spid="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2" fill="hold">
                            <p:stCondLst>
                              <p:cond delay="5500"/>
                            </p:stCondLst>
                            <p:childTnLst>
                              <p:par>
                                <p:cTn id="1203" nodeType="after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5" fill="hold">
                            <p:stCondLst>
                              <p:cond delay="5500"/>
                            </p:stCondLst>
                            <p:childTnLst>
                              <p:par>
                                <p:cTn id="1206" nodeType="afterEffect" fill="hold" presetClass="entr" presetID="22" presetSubtype="8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208" dur="500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9" fill="hold">
                            <p:stCondLst>
                              <p:cond delay="8000"/>
                            </p:stCondLst>
                            <p:childTnLst>
                              <p:par>
                                <p:cTn id="1210" nodeType="afterEffect" fill="hold" presetClass="entr" presetID="2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 additive="repl">
                                        <p:cTn id="1212" dur="500"/>
                                        <p:tgtEl>
                                          <p:spTgt spid="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3" fill="hold">
                            <p:stCondLst>
                              <p:cond delay="8500"/>
                            </p:stCondLst>
                            <p:childTnLst>
                              <p:par>
                                <p:cTn id="1214" nodeType="after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6" fill="hold">
                      <p:stCondLst>
                        <p:cond delay="indefinite"/>
                      </p:stCondLst>
                      <p:childTnLst>
                        <p:par>
                          <p:cTn id="1217" fill="hold">
                            <p:stCondLst>
                              <p:cond delay="0"/>
                            </p:stCondLst>
                            <p:childTnLst>
                              <p:par>
                                <p:cTn id="1218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220" dur="500"/>
                                        <p:tgtEl>
                                          <p:spTgt spid="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1" fill="hold">
                      <p:stCondLst>
                        <p:cond delay="indefinite"/>
                      </p:stCondLst>
                      <p:childTnLst>
                        <p:par>
                          <p:cTn id="1222" fill="hold">
                            <p:stCondLst>
                              <p:cond delay="0"/>
                            </p:stCondLst>
                            <p:childTnLst>
                              <p:par>
                                <p:cTn id="1223" nodeType="clickEffect" fill="hold" presetClass="exit" presetID="9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 additive="repl">
                                        <p:cTn id="1224" dur="500"/>
                                        <p:tgtEl>
                                          <p:spTgt spid="5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6" nodeType="withEffect" fill="hold" presetClass="exit" presetID="9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 additive="repl">
                                        <p:cTn id="1227" dur="500"/>
                                        <p:tgtEl>
                                          <p:spTgt spid="5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9" nodeType="withEffect" fill="hold" presetClass="exit" presetID="9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 additive="repl">
                                        <p:cTn id="1230" dur="500"/>
                                        <p:tgtEl>
                                          <p:spTgt spid="5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2" nodeType="withEffect" fill="hold" presetClass="exit" presetID="9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 additive="repl">
                                        <p:cTn id="1233" dur="500"/>
                                        <p:tgtEl>
                                          <p:spTgt spid="5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5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236" dur="500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8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239" dur="500"/>
                                        <p:tgtEl>
                                          <p:spTgt spid="5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1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242" dur="500"/>
                                        <p:tgtEl>
                                          <p:spTgt spid="5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4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245" dur="500"/>
                                        <p:tgtEl>
                                          <p:spTgt spid="5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7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248" dur="500"/>
                                        <p:tgtEl>
                                          <p:spTgt spid="5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0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251" dur="500"/>
                                        <p:tgtEl>
                                          <p:spTgt spid="5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3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254" dur="500"/>
                                        <p:tgtEl>
                                          <p:spTgt spid="5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6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257" dur="500"/>
                                        <p:tgtEl>
                                          <p:spTgt spid="5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9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260" dur="500"/>
                                        <p:tgtEl>
                                          <p:spTgt spid="5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2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263" dur="500"/>
                                        <p:tgtEl>
                                          <p:spTgt spid="5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5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266" dur="500"/>
                                        <p:tgtEl>
                                          <p:spTgt spid="5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8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269" dur="500"/>
                                        <p:tgtEl>
                                          <p:spTgt spid="5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1" fill="hold">
                            <p:stCondLst>
                              <p:cond delay="500"/>
                            </p:stCondLst>
                            <p:childTnLst>
                              <p:par>
                                <p:cTn id="1272" nodeType="afterEffect" fill="hold" presetClass="path" presetID="64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006 -4.07407E-006 L -0.00034 -0.48101 E">
                                      <p:cBhvr>
                                        <p:cTn id="1273" dur="2000" fill="hold"/>
                                        <p:tgtEl>
                                          <p:spTgt spid="521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4" fill="hold">
                            <p:stCondLst>
                              <p:cond delay="2500"/>
                            </p:stCondLst>
                            <p:childTnLst>
                              <p:par>
                                <p:cTn id="1275" nodeType="after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1277" dur="500"/>
                                        <p:tgtEl>
                                          <p:spTgt spid="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8" fill="hold">
                      <p:stCondLst>
                        <p:cond delay="indefinite"/>
                      </p:stCondLst>
                      <p:childTnLst>
                        <p:par>
                          <p:cTn id="1279" fill="hold">
                            <p:stCondLst>
                              <p:cond delay="0"/>
                            </p:stCondLst>
                            <p:childTnLst>
                              <p:par>
                                <p:cTn id="1280" nodeType="clickEffect" fill="hold" presetClass="entr" presetID="1">
                                  <p:stCondLst>
                                    <p:cond delay="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281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2" fill="hold">
                            <p:stCondLst>
                              <p:cond delay="150"/>
                            </p:stCondLst>
                            <p:childTnLst>
                              <p:par>
                                <p:cTn id="1283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28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5" fill="hold">
                            <p:stCondLst>
                              <p:cond delay="1300"/>
                            </p:stCondLst>
                            <p:childTnLst>
                              <p:par>
                                <p:cTn id="1286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287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8" fill="hold">
                            <p:stCondLst>
                              <p:cond delay="2375"/>
                            </p:stCondLst>
                            <p:childTnLst>
                              <p:par>
                                <p:cTn id="1289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29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1" fill="hold">
                            <p:stCondLst>
                              <p:cond delay="3450"/>
                            </p:stCondLst>
                            <p:childTnLst>
                              <p:par>
                                <p:cTn id="1292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293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4" fill="hold">
                            <p:stCondLst>
                              <p:cond delay="4525"/>
                            </p:stCondLst>
                            <p:childTnLst>
                              <p:par>
                                <p:cTn id="1295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29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7" fill="hold">
                            <p:stCondLst>
                              <p:cond delay="5600"/>
                            </p:stCondLst>
                            <p:childTnLst>
                              <p:par>
                                <p:cTn id="1298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299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0" fill="hold">
                            <p:stCondLst>
                              <p:cond delay="6675"/>
                            </p:stCondLst>
                            <p:childTnLst>
                              <p:par>
                                <p:cTn id="1301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30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3" fill="hold">
                            <p:stCondLst>
                              <p:cond delay="7750"/>
                            </p:stCondLst>
                            <p:childTnLst>
                              <p:par>
                                <p:cTn id="1304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305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6" fill="hold">
                            <p:stCondLst>
                              <p:cond delay="8900"/>
                            </p:stCondLst>
                            <p:childTnLst>
                              <p:par>
                                <p:cTn id="1307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30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9" fill="hold">
                            <p:stCondLst>
                              <p:cond delay="9975"/>
                            </p:stCondLst>
                            <p:childTnLst>
                              <p:par>
                                <p:cTn id="1310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311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2" fill="hold">
                            <p:stCondLst>
                              <p:cond delay="11050"/>
                            </p:stCondLst>
                            <p:childTnLst>
                              <p:par>
                                <p:cTn id="1313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3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5" fill="hold">
                            <p:stCondLst>
                              <p:cond delay="12125"/>
                            </p:stCondLst>
                            <p:childTnLst>
                              <p:par>
                                <p:cTn id="1316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317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8" fill="hold">
                            <p:stCondLst>
                              <p:cond delay="13200"/>
                            </p:stCondLst>
                            <p:childTnLst>
                              <p:par>
                                <p:cTn id="1319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32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1" fill="hold">
                            <p:stCondLst>
                              <p:cond delay="14275"/>
                            </p:stCondLst>
                            <p:childTnLst>
                              <p:par>
                                <p:cTn id="1322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323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4" fill="hold">
                            <p:stCondLst>
                              <p:cond delay="15350"/>
                            </p:stCondLst>
                            <p:childTnLst>
                              <p:par>
                                <p:cTn id="1325" nodeType="afterEffect" fill="hold" presetClass="entr" presetID="1">
                                  <p:stCondLst>
                                    <p:cond delay="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32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7" fill="hold">
                      <p:stCondLst>
                        <p:cond delay="indefinite"/>
                      </p:stCondLst>
                      <p:childTnLst>
                        <p:par>
                          <p:cTn id="1328" fill="hold">
                            <p:stCondLst>
                              <p:cond delay="0"/>
                            </p:stCondLst>
                            <p:childTnLst>
                              <p:par>
                                <p:cTn id="1329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331" dur="500"/>
                                        <p:tgtEl>
                                          <p:spTgt spid="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Shape 1"/>
          <p:cNvSpPr txBox="1"/>
          <p:nvPr/>
        </p:nvSpPr>
        <p:spPr>
          <a:xfrm>
            <a:off x="685800" y="16056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pc="-1" strike="noStrike">
                <a:solidFill>
                  <a:srgbClr val="9900ff"/>
                </a:solidFill>
                <a:latin typeface="Times New Roman"/>
              </a:rPr>
              <a:t>Electromagnetic Waves</a:t>
            </a:r>
            <a:endParaRPr b="0" lang="en-US" sz="40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57" name="TextShape 2"/>
          <p:cNvSpPr txBox="1"/>
          <p:nvPr/>
        </p:nvSpPr>
        <p:spPr>
          <a:xfrm>
            <a:off x="380880" y="1219320"/>
            <a:ext cx="8229600" cy="495288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342720" indent="-34272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Every wave has four characteristics that determine its properties: 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wave speed, 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height (amplitude), 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length, 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number of wave peaks that pass in a given time.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All electromagnetic waves move through space at the same, constant speed.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3.00 x 10</a:t>
            </a:r>
            <a:r>
              <a:rPr b="0" lang="en-US" sz="2800" spc="-1" strike="noStrike" baseline="50000">
                <a:solidFill>
                  <a:srgbClr val="000000"/>
                </a:solidFill>
                <a:latin typeface="Times New Roman"/>
              </a:rPr>
              <a:t>8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meters per second in a vacuum = </a:t>
            </a:r>
            <a:r>
              <a:rPr b="1" lang="en-US" sz="2800" spc="-1" strike="noStrike">
                <a:solidFill>
                  <a:srgbClr val="000000"/>
                </a:solidFill>
                <a:latin typeface="Times New Roman"/>
              </a:rPr>
              <a:t>The speed of light, c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64" dur="indefinite" restart="never" nodeType="tmRoot">
          <p:childTnLst>
            <p:seq>
              <p:cTn id="65" dur="indefinite" nodeType="mainSeq">
                <p:childTnLst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70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73" dur="500"/>
                                        <p:tgtEl>
                                          <p:spTgt spid="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76" dur="500"/>
                                        <p:tgtEl>
                                          <p:spTgt spid="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79" dur="500"/>
                                        <p:tgtEl>
                                          <p:spTgt spid="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82" dur="500"/>
                                        <p:tgtEl>
                                          <p:spTgt spid="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87" dur="500"/>
                                        <p:tgtEl>
                                          <p:spTgt spid="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92" dur="500"/>
                                        <p:tgtEl>
                                          <p:spTgt spid="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TextShape 1"/>
          <p:cNvSpPr txBox="1"/>
          <p:nvPr/>
        </p:nvSpPr>
        <p:spPr>
          <a:xfrm>
            <a:off x="685800" y="22824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9900ff"/>
                </a:solidFill>
                <a:latin typeface="Times New Roman"/>
              </a:rPr>
              <a:t>Example—Write the Full Ground State Orbital Diagram and Electron Configuration of Sc</a:t>
            </a:r>
            <a:r>
              <a:rPr b="0" lang="en-US" sz="2800" spc="-1" strike="noStrike" baseline="30000">
                <a:solidFill>
                  <a:srgbClr val="9900ff"/>
                </a:solidFill>
                <a:latin typeface="Times New Roman"/>
              </a:rPr>
              <a:t>3+</a:t>
            </a:r>
            <a:endParaRPr b="0" lang="en-US" sz="28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574" name="CustomShape 2"/>
          <p:cNvSpPr/>
          <p:nvPr/>
        </p:nvSpPr>
        <p:spPr>
          <a:xfrm>
            <a:off x="2918160" y="1219320"/>
            <a:ext cx="3553200" cy="8254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Sc    Z = 21, therefore 21 e</a:t>
            </a:r>
            <a:r>
              <a:rPr b="0" lang="en-US" sz="2400" spc="-1" strike="noStrike" baseline="30000">
                <a:solidFill>
                  <a:srgbClr val="000000"/>
                </a:solidFill>
                <a:latin typeface="Times New Roman"/>
                <a:ea typeface="Times New Roman"/>
              </a:rPr>
              <a:t>−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therefore Sc</a:t>
            </a:r>
            <a:r>
              <a:rPr b="0" lang="en-US" sz="2400" spc="-1" strike="noStrike" baseline="30000">
                <a:solidFill>
                  <a:srgbClr val="000000"/>
                </a:solidFill>
                <a:latin typeface="Times New Roman"/>
              </a:rPr>
              <a:t>3+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 has 18 e</a:t>
            </a:r>
            <a:r>
              <a:rPr b="0" lang="en-US" sz="2400" spc="-1" strike="noStrike" baseline="30000">
                <a:solidFill>
                  <a:srgbClr val="000000"/>
                </a:solidFill>
                <a:latin typeface="Times New Roman"/>
                <a:ea typeface="Times New Roman"/>
              </a:rPr>
              <a:t>−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75" name="CustomShape 3"/>
          <p:cNvSpPr/>
          <p:nvPr/>
        </p:nvSpPr>
        <p:spPr>
          <a:xfrm>
            <a:off x="171000" y="5594400"/>
            <a:ext cx="886608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Based on the order of subshell filling, we will need the first 5 subshells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76" name="CustomShape 4"/>
          <p:cNvSpPr/>
          <p:nvPr/>
        </p:nvSpPr>
        <p:spPr>
          <a:xfrm>
            <a:off x="5791320" y="2819520"/>
            <a:ext cx="3352680" cy="26845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>
            <a:spAutoFit/>
          </a:bodyPr>
          <a:p>
            <a:pPr>
              <a:spcBef>
                <a:spcPts val="1500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1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s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spcBef>
                <a:spcPts val="1500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2s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2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p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spcBef>
                <a:spcPts val="1500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3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3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p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3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d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spcBef>
                <a:spcPts val="1500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4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4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p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4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d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4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f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spcBef>
                <a:spcPts val="1500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77" name="CustomShape 5"/>
          <p:cNvSpPr/>
          <p:nvPr/>
        </p:nvSpPr>
        <p:spPr>
          <a:xfrm>
            <a:off x="5257800" y="3200400"/>
            <a:ext cx="2987640" cy="1700280"/>
          </a:xfrm>
          <a:custGeom>
            <a:avLst/>
            <a:gdLst/>
            <a:ahLst/>
            <a:rect l="l" t="t" r="r" b="b"/>
            <a:pathLst>
              <a:path w="1882" h="1071">
                <a:moveTo>
                  <a:pt x="134" y="831"/>
                </a:moveTo>
                <a:cubicBezTo>
                  <a:pt x="119" y="849"/>
                  <a:pt x="24" y="921"/>
                  <a:pt x="44" y="939"/>
                </a:cubicBezTo>
                <a:cubicBezTo>
                  <a:pt x="64" y="957"/>
                  <a:pt x="0" y="1071"/>
                  <a:pt x="251" y="939"/>
                </a:cubicBezTo>
                <a:cubicBezTo>
                  <a:pt x="502" y="807"/>
                  <a:pt x="1297" y="294"/>
                  <a:pt x="1552" y="147"/>
                </a:cubicBezTo>
                <a:cubicBezTo>
                  <a:pt x="1807" y="0"/>
                  <a:pt x="1732" y="56"/>
                  <a:pt x="1781" y="57"/>
                </a:cubicBezTo>
                <a:cubicBezTo>
                  <a:pt x="1830" y="58"/>
                  <a:pt x="1882" y="109"/>
                  <a:pt x="1844" y="156"/>
                </a:cubicBezTo>
                <a:cubicBezTo>
                  <a:pt x="1806" y="203"/>
                  <a:pt x="1616" y="298"/>
                  <a:pt x="1556" y="336"/>
                </a:cubicBezTo>
              </a:path>
            </a:pathLst>
          </a:custGeom>
          <a:noFill/>
          <a:ln w="9360">
            <a:solidFill>
              <a:srgbClr val="ff0000"/>
            </a:solidFill>
            <a:prstDash val="dash"/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578" name="Freeform 6"/>
          <p:cNvSpPr/>
          <p:nvPr/>
        </p:nvSpPr>
        <p:spPr>
          <a:xfrm>
            <a:off x="5486400" y="3200400"/>
            <a:ext cx="2210040" cy="1295640"/>
          </a:xfrm>
          <a:custGeom>
            <a:avLst/>
            <a:gdLst/>
            <a:ahLst/>
            <a:rect l="0" t="0" r="r" b="b"/>
            <a:pathLst>
              <a:path w="6139" h="3599">
                <a:moveTo>
                  <a:pt x="6138" y="0"/>
                </a:moveTo>
                <a:lnTo>
                  <a:pt x="0" y="3598"/>
                </a:lnTo>
              </a:path>
            </a:pathLst>
          </a:custGeom>
          <a:ln w="9360">
            <a:solidFill>
              <a:srgbClr val="ff0000"/>
            </a:solidFill>
            <a:miter/>
            <a:tailEnd len="med" type="triangle" w="med"/>
          </a:ln>
        </p:spPr>
      </p:sp>
      <p:sp>
        <p:nvSpPr>
          <p:cNvPr id="579" name="Freeform 7"/>
          <p:cNvSpPr/>
          <p:nvPr/>
        </p:nvSpPr>
        <p:spPr>
          <a:xfrm>
            <a:off x="6477120" y="3733920"/>
            <a:ext cx="1219320" cy="686160"/>
          </a:xfrm>
          <a:custGeom>
            <a:avLst/>
            <a:gdLst/>
            <a:ahLst/>
            <a:rect l="0" t="0" r="r" b="b"/>
            <a:pathLst>
              <a:path w="3387" h="1906">
                <a:moveTo>
                  <a:pt x="3386" y="0"/>
                </a:moveTo>
                <a:lnTo>
                  <a:pt x="0" y="1905"/>
                </a:lnTo>
              </a:path>
            </a:pathLst>
          </a:custGeom>
          <a:ln w="9360">
            <a:solidFill>
              <a:srgbClr val="ff0000"/>
            </a:solidFill>
            <a:miter/>
            <a:tailEnd len="med" type="triangle" w="med"/>
          </a:ln>
        </p:spPr>
      </p:sp>
      <p:sp>
        <p:nvSpPr>
          <p:cNvPr id="580" name="CustomShape 8"/>
          <p:cNvSpPr/>
          <p:nvPr/>
        </p:nvSpPr>
        <p:spPr>
          <a:xfrm>
            <a:off x="5153040" y="2085840"/>
            <a:ext cx="2936880" cy="1716120"/>
          </a:xfrm>
          <a:custGeom>
            <a:avLst/>
            <a:gdLst/>
            <a:ahLst/>
            <a:rect l="l" t="t" r="r" b="b"/>
            <a:pathLst>
              <a:path w="1850" h="1081">
                <a:moveTo>
                  <a:pt x="161" y="819"/>
                </a:moveTo>
                <a:cubicBezTo>
                  <a:pt x="145" y="832"/>
                  <a:pt x="50" y="878"/>
                  <a:pt x="66" y="900"/>
                </a:cubicBezTo>
                <a:cubicBezTo>
                  <a:pt x="82" y="922"/>
                  <a:pt x="0" y="1081"/>
                  <a:pt x="255" y="954"/>
                </a:cubicBezTo>
                <a:cubicBezTo>
                  <a:pt x="510" y="827"/>
                  <a:pt x="1342" y="270"/>
                  <a:pt x="1596" y="135"/>
                </a:cubicBezTo>
                <a:cubicBezTo>
                  <a:pt x="1850" y="0"/>
                  <a:pt x="1763" y="124"/>
                  <a:pt x="1781" y="144"/>
                </a:cubicBezTo>
                <a:cubicBezTo>
                  <a:pt x="1799" y="164"/>
                  <a:pt x="1736" y="222"/>
                  <a:pt x="1704" y="252"/>
                </a:cubicBezTo>
                <a:cubicBezTo>
                  <a:pt x="1672" y="282"/>
                  <a:pt x="1611" y="309"/>
                  <a:pt x="1587" y="324"/>
                </a:cubicBezTo>
              </a:path>
            </a:pathLst>
          </a:custGeom>
          <a:noFill/>
          <a:ln w="9360">
            <a:solidFill>
              <a:srgbClr val="ff0000"/>
            </a:solidFill>
            <a:prstDash val="dash"/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581" name="Freeform 9"/>
          <p:cNvSpPr/>
          <p:nvPr/>
        </p:nvSpPr>
        <p:spPr>
          <a:xfrm>
            <a:off x="5486040" y="2362320"/>
            <a:ext cx="1676880" cy="990720"/>
          </a:xfrm>
          <a:custGeom>
            <a:avLst/>
            <a:gdLst/>
            <a:ahLst/>
            <a:rect l="0" t="0" r="r" b="b"/>
            <a:pathLst>
              <a:path w="4658" h="2752">
                <a:moveTo>
                  <a:pt x="4657" y="0"/>
                </a:moveTo>
                <a:lnTo>
                  <a:pt x="0" y="2751"/>
                </a:lnTo>
              </a:path>
            </a:pathLst>
          </a:custGeom>
          <a:ln w="9360">
            <a:solidFill>
              <a:srgbClr val="ff0000"/>
            </a:solidFill>
            <a:miter/>
            <a:tailEnd len="med" type="triangle" w="med"/>
          </a:ln>
        </p:spPr>
      </p:sp>
      <p:sp>
        <p:nvSpPr>
          <p:cNvPr id="582" name="Freeform 10"/>
          <p:cNvSpPr/>
          <p:nvPr/>
        </p:nvSpPr>
        <p:spPr>
          <a:xfrm>
            <a:off x="5486400" y="2590920"/>
            <a:ext cx="2210040" cy="1295640"/>
          </a:xfrm>
          <a:custGeom>
            <a:avLst/>
            <a:gdLst/>
            <a:ahLst/>
            <a:rect l="0" t="0" r="r" b="b"/>
            <a:pathLst>
              <a:path w="6139" h="3599">
                <a:moveTo>
                  <a:pt x="6138" y="0"/>
                </a:moveTo>
                <a:lnTo>
                  <a:pt x="0" y="3598"/>
                </a:lnTo>
              </a:path>
            </a:pathLst>
          </a:custGeom>
          <a:ln w="9360">
            <a:solidFill>
              <a:srgbClr val="ff0000"/>
            </a:solidFill>
            <a:miter/>
            <a:tailEnd len="med" type="triangle" w="med"/>
          </a:ln>
        </p:spPr>
      </p:sp>
      <p:grpSp>
        <p:nvGrpSpPr>
          <p:cNvPr id="583" name="Group 11"/>
          <p:cNvGrpSpPr/>
          <p:nvPr/>
        </p:nvGrpSpPr>
        <p:grpSpPr>
          <a:xfrm>
            <a:off x="372240" y="2327400"/>
            <a:ext cx="2855880" cy="2475720"/>
            <a:chOff x="372240" y="2327400"/>
            <a:chExt cx="2855880" cy="2475720"/>
          </a:xfrm>
        </p:grpSpPr>
        <p:sp>
          <p:nvSpPr>
            <p:cNvPr id="584" name="CustomShape 12"/>
            <p:cNvSpPr/>
            <p:nvPr/>
          </p:nvSpPr>
          <p:spPr>
            <a:xfrm>
              <a:off x="372240" y="2327400"/>
              <a:ext cx="265392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i="1" lang="en-US" sz="2400" spc="-1" strike="noStrike">
                  <a:solidFill>
                    <a:srgbClr val="000000"/>
                  </a:solidFill>
                  <a:latin typeface="Times New Roman"/>
                </a:rPr>
                <a:t>s</a:t>
              </a: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 subshell holds 2 e</a:t>
              </a:r>
              <a:r>
                <a:rPr b="0" lang="en-US" sz="2400" spc="-1" strike="noStrike" baseline="30000">
                  <a:solidFill>
                    <a:srgbClr val="000000"/>
                  </a:solidFill>
                  <a:latin typeface="Times New Roman"/>
                  <a:ea typeface="Times New Roman"/>
                </a:rPr>
                <a:t>−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585" name="CustomShape 13"/>
            <p:cNvSpPr/>
            <p:nvPr/>
          </p:nvSpPr>
          <p:spPr>
            <a:xfrm>
              <a:off x="388080" y="2971800"/>
              <a:ext cx="268740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i="1" lang="en-US" sz="2400" spc="-1" strike="noStrike">
                  <a:solidFill>
                    <a:srgbClr val="000000"/>
                  </a:solidFill>
                  <a:latin typeface="Times New Roman"/>
                </a:rPr>
                <a:t>p</a:t>
              </a: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 subshell holds 6 e</a:t>
              </a:r>
              <a:r>
                <a:rPr b="0" lang="en-US" sz="2400" spc="-1" strike="noStrike" baseline="30000">
                  <a:solidFill>
                    <a:srgbClr val="000000"/>
                  </a:solidFill>
                  <a:latin typeface="Times New Roman"/>
                  <a:ea typeface="Times New Roman"/>
                </a:rPr>
                <a:t>−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586" name="CustomShape 14"/>
            <p:cNvSpPr/>
            <p:nvPr/>
          </p:nvSpPr>
          <p:spPr>
            <a:xfrm>
              <a:off x="388080" y="3657600"/>
              <a:ext cx="284004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i="1" lang="en-US" sz="2400" spc="-1" strike="noStrike">
                  <a:solidFill>
                    <a:srgbClr val="000000"/>
                  </a:solidFill>
                  <a:latin typeface="Times New Roman"/>
                </a:rPr>
                <a:t>d</a:t>
              </a: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 subshell holds 10 e</a:t>
              </a:r>
              <a:r>
                <a:rPr b="0" lang="en-US" sz="2400" spc="-1" strike="noStrike" baseline="30000">
                  <a:solidFill>
                    <a:srgbClr val="000000"/>
                  </a:solidFill>
                  <a:latin typeface="Times New Roman"/>
                  <a:ea typeface="Times New Roman"/>
                </a:rPr>
                <a:t>−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587" name="CustomShape 15"/>
            <p:cNvSpPr/>
            <p:nvPr/>
          </p:nvSpPr>
          <p:spPr>
            <a:xfrm>
              <a:off x="387360" y="4343400"/>
              <a:ext cx="277308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i="1" lang="en-US" sz="2400" spc="-1" strike="noStrike">
                  <a:solidFill>
                    <a:srgbClr val="000000"/>
                  </a:solidFill>
                  <a:latin typeface="Times New Roman"/>
                </a:rPr>
                <a:t>f</a:t>
              </a: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 subshell holds 14 e</a:t>
              </a:r>
              <a:r>
                <a:rPr b="0" lang="en-US" sz="2400" spc="-1" strike="noStrike" baseline="30000">
                  <a:solidFill>
                    <a:srgbClr val="000000"/>
                  </a:solidFill>
                  <a:latin typeface="Times New Roman"/>
                  <a:ea typeface="Times New Roman"/>
                </a:rPr>
                <a:t>−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</p:grpSp>
      <p:sp>
        <p:nvSpPr>
          <p:cNvPr id="588" name="CustomShape 16"/>
          <p:cNvSpPr/>
          <p:nvPr/>
        </p:nvSpPr>
        <p:spPr>
          <a:xfrm>
            <a:off x="4428720" y="3200400"/>
            <a:ext cx="64404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ff0000"/>
                </a:solidFill>
                <a:latin typeface="Times New Roman"/>
              </a:rPr>
              <a:t>2 e</a:t>
            </a:r>
            <a:r>
              <a:rPr b="0" lang="en-US" sz="2400" spc="-1" strike="noStrike" baseline="30000">
                <a:solidFill>
                  <a:srgbClr val="ff0000"/>
                </a:solidFill>
                <a:latin typeface="Times New Roman"/>
                <a:ea typeface="Times New Roman"/>
              </a:rPr>
              <a:t>−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89" name="CustomShape 17"/>
          <p:cNvSpPr/>
          <p:nvPr/>
        </p:nvSpPr>
        <p:spPr>
          <a:xfrm>
            <a:off x="4122720" y="3733920"/>
            <a:ext cx="121716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ff0000"/>
                </a:solidFill>
                <a:latin typeface="Times New Roman"/>
              </a:rPr>
              <a:t>+2 = 4e</a:t>
            </a:r>
            <a:r>
              <a:rPr b="0" lang="en-US" sz="2400" spc="-1" strike="noStrike" baseline="30000">
                <a:solidFill>
                  <a:srgbClr val="ff0000"/>
                </a:solidFill>
                <a:latin typeface="Times New Roman"/>
                <a:ea typeface="Times New Roman"/>
              </a:rPr>
              <a:t>−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90" name="CustomShape 18"/>
          <p:cNvSpPr/>
          <p:nvPr/>
        </p:nvSpPr>
        <p:spPr>
          <a:xfrm>
            <a:off x="3741840" y="4267080"/>
            <a:ext cx="177012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ff0000"/>
                </a:solidFill>
                <a:latin typeface="Times New Roman"/>
              </a:rPr>
              <a:t>+6 +2 = 12e</a:t>
            </a:r>
            <a:r>
              <a:rPr b="0" lang="en-US" sz="2400" spc="-1" strike="noStrike" baseline="30000">
                <a:solidFill>
                  <a:srgbClr val="ff0000"/>
                </a:solidFill>
                <a:latin typeface="Times New Roman"/>
                <a:ea typeface="Times New Roman"/>
              </a:rPr>
              <a:t>−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91" name="CustomShape 19"/>
          <p:cNvSpPr/>
          <p:nvPr/>
        </p:nvSpPr>
        <p:spPr>
          <a:xfrm>
            <a:off x="4434120" y="4724280"/>
            <a:ext cx="136944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ff0000"/>
                </a:solidFill>
                <a:latin typeface="Times New Roman"/>
              </a:rPr>
              <a:t>+6 = 18e</a:t>
            </a:r>
            <a:r>
              <a:rPr b="0" lang="en-US" sz="2400" spc="-1" strike="noStrike" baseline="30000">
                <a:solidFill>
                  <a:srgbClr val="ff0000"/>
                </a:solidFill>
                <a:latin typeface="Times New Roman"/>
                <a:ea typeface="Times New Roman"/>
              </a:rPr>
              <a:t>−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92" name="CustomShape 20"/>
          <p:cNvSpPr/>
          <p:nvPr/>
        </p:nvSpPr>
        <p:spPr>
          <a:xfrm>
            <a:off x="443160" y="3124080"/>
            <a:ext cx="42768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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93" name="CustomShape 21"/>
          <p:cNvSpPr/>
          <p:nvPr/>
        </p:nvSpPr>
        <p:spPr>
          <a:xfrm>
            <a:off x="1738800" y="3124080"/>
            <a:ext cx="42768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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94" name="CustomShape 22"/>
          <p:cNvSpPr/>
          <p:nvPr/>
        </p:nvSpPr>
        <p:spPr>
          <a:xfrm>
            <a:off x="2545920" y="3124080"/>
            <a:ext cx="30564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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95" name="CustomShape 23"/>
          <p:cNvSpPr/>
          <p:nvPr/>
        </p:nvSpPr>
        <p:spPr>
          <a:xfrm>
            <a:off x="4710600" y="3124080"/>
            <a:ext cx="42768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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96" name="CustomShape 24"/>
          <p:cNvSpPr/>
          <p:nvPr/>
        </p:nvSpPr>
        <p:spPr>
          <a:xfrm>
            <a:off x="2775960" y="3124080"/>
            <a:ext cx="30276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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97" name="CustomShape 25"/>
          <p:cNvSpPr/>
          <p:nvPr/>
        </p:nvSpPr>
        <p:spPr>
          <a:xfrm>
            <a:off x="3155400" y="3124080"/>
            <a:ext cx="30564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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98" name="CustomShape 26"/>
          <p:cNvSpPr/>
          <p:nvPr/>
        </p:nvSpPr>
        <p:spPr>
          <a:xfrm>
            <a:off x="3385440" y="3124080"/>
            <a:ext cx="30276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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99" name="CustomShape 27"/>
          <p:cNvSpPr/>
          <p:nvPr/>
        </p:nvSpPr>
        <p:spPr>
          <a:xfrm>
            <a:off x="3765240" y="3124080"/>
            <a:ext cx="30564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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00" name="CustomShape 28"/>
          <p:cNvSpPr/>
          <p:nvPr/>
        </p:nvSpPr>
        <p:spPr>
          <a:xfrm>
            <a:off x="3995280" y="3124080"/>
            <a:ext cx="30276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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grpSp>
        <p:nvGrpSpPr>
          <p:cNvPr id="601" name="Group 29"/>
          <p:cNvGrpSpPr/>
          <p:nvPr/>
        </p:nvGrpSpPr>
        <p:grpSpPr>
          <a:xfrm>
            <a:off x="380880" y="2971800"/>
            <a:ext cx="8001000" cy="1297800"/>
            <a:chOff x="380880" y="2971800"/>
            <a:chExt cx="8001000" cy="1297800"/>
          </a:xfrm>
        </p:grpSpPr>
        <p:sp>
          <p:nvSpPr>
            <p:cNvPr id="602" name="CustomShape 30"/>
            <p:cNvSpPr/>
            <p:nvPr/>
          </p:nvSpPr>
          <p:spPr>
            <a:xfrm>
              <a:off x="459000" y="3809880"/>
              <a:ext cx="45216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1s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603" name="CustomShape 31"/>
            <p:cNvSpPr/>
            <p:nvPr/>
          </p:nvSpPr>
          <p:spPr>
            <a:xfrm>
              <a:off x="1754280" y="3809880"/>
              <a:ext cx="45216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2s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604" name="CustomShape 32"/>
            <p:cNvSpPr/>
            <p:nvPr/>
          </p:nvSpPr>
          <p:spPr>
            <a:xfrm>
              <a:off x="3049560" y="3809880"/>
              <a:ext cx="48564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2p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605" name="CustomShape 33"/>
            <p:cNvSpPr/>
            <p:nvPr/>
          </p:nvSpPr>
          <p:spPr>
            <a:xfrm>
              <a:off x="4726080" y="3809880"/>
              <a:ext cx="45216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3s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606" name="CustomShape 34"/>
            <p:cNvSpPr/>
            <p:nvPr/>
          </p:nvSpPr>
          <p:spPr>
            <a:xfrm>
              <a:off x="6249960" y="3809880"/>
              <a:ext cx="48564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3p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607" name="CustomShape 35"/>
            <p:cNvSpPr/>
            <p:nvPr/>
          </p:nvSpPr>
          <p:spPr>
            <a:xfrm>
              <a:off x="380880" y="2971800"/>
              <a:ext cx="533520" cy="685800"/>
            </a:xfrm>
            <a:prstGeom prst="rect">
              <a:avLst/>
            </a:prstGeom>
            <a:noFill/>
            <a:ln w="9360">
              <a:solidFill>
                <a:srgbClr val="9900ff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08" name="CustomShape 36"/>
            <p:cNvSpPr/>
            <p:nvPr/>
          </p:nvSpPr>
          <p:spPr>
            <a:xfrm>
              <a:off x="1676520" y="2971800"/>
              <a:ext cx="533160" cy="685800"/>
            </a:xfrm>
            <a:prstGeom prst="rect">
              <a:avLst/>
            </a:prstGeom>
            <a:noFill/>
            <a:ln w="9360">
              <a:solidFill>
                <a:srgbClr val="9900ff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09" name="CustomShape 37"/>
            <p:cNvSpPr/>
            <p:nvPr/>
          </p:nvSpPr>
          <p:spPr>
            <a:xfrm>
              <a:off x="2514600" y="2971800"/>
              <a:ext cx="533520" cy="685800"/>
            </a:xfrm>
            <a:prstGeom prst="rect">
              <a:avLst/>
            </a:prstGeom>
            <a:noFill/>
            <a:ln w="9360">
              <a:solidFill>
                <a:srgbClr val="9900ff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10" name="CustomShape 38"/>
            <p:cNvSpPr/>
            <p:nvPr/>
          </p:nvSpPr>
          <p:spPr>
            <a:xfrm>
              <a:off x="3733920" y="2971800"/>
              <a:ext cx="533160" cy="685800"/>
            </a:xfrm>
            <a:prstGeom prst="rect">
              <a:avLst/>
            </a:prstGeom>
            <a:noFill/>
            <a:ln w="9360">
              <a:solidFill>
                <a:srgbClr val="9900ff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11" name="CustomShape 39"/>
            <p:cNvSpPr/>
            <p:nvPr/>
          </p:nvSpPr>
          <p:spPr>
            <a:xfrm>
              <a:off x="4648320" y="2971800"/>
              <a:ext cx="533160" cy="685800"/>
            </a:xfrm>
            <a:prstGeom prst="rect">
              <a:avLst/>
            </a:prstGeom>
            <a:noFill/>
            <a:ln w="9360">
              <a:solidFill>
                <a:srgbClr val="9900ff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12" name="CustomShape 40"/>
            <p:cNvSpPr/>
            <p:nvPr/>
          </p:nvSpPr>
          <p:spPr>
            <a:xfrm>
              <a:off x="5638680" y="2971800"/>
              <a:ext cx="533520" cy="685800"/>
            </a:xfrm>
            <a:prstGeom prst="rect">
              <a:avLst/>
            </a:prstGeom>
            <a:noFill/>
            <a:ln w="9360">
              <a:solidFill>
                <a:srgbClr val="9900ff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13" name="CustomShape 41"/>
            <p:cNvSpPr/>
            <p:nvPr/>
          </p:nvSpPr>
          <p:spPr>
            <a:xfrm>
              <a:off x="6248520" y="2971800"/>
              <a:ext cx="533160" cy="685800"/>
            </a:xfrm>
            <a:prstGeom prst="rect">
              <a:avLst/>
            </a:prstGeom>
            <a:noFill/>
            <a:ln w="9360">
              <a:solidFill>
                <a:srgbClr val="9900ff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14" name="CustomShape 42"/>
            <p:cNvSpPr/>
            <p:nvPr/>
          </p:nvSpPr>
          <p:spPr>
            <a:xfrm>
              <a:off x="6858000" y="2971800"/>
              <a:ext cx="533520" cy="685800"/>
            </a:xfrm>
            <a:prstGeom prst="rect">
              <a:avLst/>
            </a:prstGeom>
            <a:noFill/>
            <a:ln w="9360">
              <a:solidFill>
                <a:srgbClr val="9900ff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15" name="CustomShape 43"/>
            <p:cNvSpPr/>
            <p:nvPr/>
          </p:nvSpPr>
          <p:spPr>
            <a:xfrm>
              <a:off x="3124080" y="2971800"/>
              <a:ext cx="533520" cy="685800"/>
            </a:xfrm>
            <a:prstGeom prst="rect">
              <a:avLst/>
            </a:prstGeom>
            <a:noFill/>
            <a:ln w="9360">
              <a:solidFill>
                <a:srgbClr val="9900ff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16" name="CustomShape 44"/>
            <p:cNvSpPr/>
            <p:nvPr/>
          </p:nvSpPr>
          <p:spPr>
            <a:xfrm>
              <a:off x="7926480" y="3809880"/>
              <a:ext cx="45216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4s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617" name="CustomShape 45"/>
            <p:cNvSpPr/>
            <p:nvPr/>
          </p:nvSpPr>
          <p:spPr>
            <a:xfrm>
              <a:off x="7848720" y="2971800"/>
              <a:ext cx="533160" cy="685800"/>
            </a:xfrm>
            <a:prstGeom prst="rect">
              <a:avLst/>
            </a:prstGeom>
            <a:noFill/>
            <a:ln w="9360">
              <a:solidFill>
                <a:srgbClr val="9900ff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618" name="CustomShape 46"/>
          <p:cNvSpPr/>
          <p:nvPr/>
        </p:nvSpPr>
        <p:spPr>
          <a:xfrm>
            <a:off x="5625720" y="3078000"/>
            <a:ext cx="30564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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19" name="CustomShape 47"/>
          <p:cNvSpPr/>
          <p:nvPr/>
        </p:nvSpPr>
        <p:spPr>
          <a:xfrm>
            <a:off x="5855760" y="3078000"/>
            <a:ext cx="30276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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20" name="CustomShape 48"/>
          <p:cNvSpPr/>
          <p:nvPr/>
        </p:nvSpPr>
        <p:spPr>
          <a:xfrm>
            <a:off x="6235200" y="3078000"/>
            <a:ext cx="30564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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21" name="CustomShape 49"/>
          <p:cNvSpPr/>
          <p:nvPr/>
        </p:nvSpPr>
        <p:spPr>
          <a:xfrm>
            <a:off x="6465240" y="3078000"/>
            <a:ext cx="30276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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22" name="CustomShape 50"/>
          <p:cNvSpPr/>
          <p:nvPr/>
        </p:nvSpPr>
        <p:spPr>
          <a:xfrm>
            <a:off x="6845040" y="3078000"/>
            <a:ext cx="30564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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23" name="CustomShape 51"/>
          <p:cNvSpPr/>
          <p:nvPr/>
        </p:nvSpPr>
        <p:spPr>
          <a:xfrm>
            <a:off x="7075080" y="3078000"/>
            <a:ext cx="30276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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24" name="CustomShape 52"/>
          <p:cNvSpPr/>
          <p:nvPr/>
        </p:nvSpPr>
        <p:spPr>
          <a:xfrm>
            <a:off x="607320" y="5181480"/>
            <a:ext cx="7940160" cy="5205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ff0000"/>
                </a:solidFill>
                <a:latin typeface="Times New Roman"/>
              </a:rPr>
              <a:t>Therefore the electron configuration is 1</a:t>
            </a:r>
            <a:r>
              <a:rPr b="0" i="1" lang="en-US" sz="2800" spc="-1" strike="noStrike">
                <a:solidFill>
                  <a:srgbClr val="ff0000"/>
                </a:solidFill>
                <a:latin typeface="Times New Roman"/>
              </a:rPr>
              <a:t>s</a:t>
            </a:r>
            <a:r>
              <a:rPr b="0" lang="en-US" sz="2800" spc="-1" strike="noStrike" baseline="30000">
                <a:solidFill>
                  <a:srgbClr val="ff0000"/>
                </a:solidFill>
                <a:latin typeface="Times New Roman"/>
              </a:rPr>
              <a:t>2</a:t>
            </a:r>
            <a:r>
              <a:rPr b="0" lang="en-US" sz="2800" spc="-1" strike="noStrike">
                <a:solidFill>
                  <a:srgbClr val="ff0000"/>
                </a:solidFill>
                <a:latin typeface="Times New Roman"/>
              </a:rPr>
              <a:t>2</a:t>
            </a:r>
            <a:r>
              <a:rPr b="0" i="1" lang="en-US" sz="2800" spc="-1" strike="noStrike">
                <a:solidFill>
                  <a:srgbClr val="ff0000"/>
                </a:solidFill>
                <a:latin typeface="Times New Roman"/>
              </a:rPr>
              <a:t>s</a:t>
            </a:r>
            <a:r>
              <a:rPr b="0" lang="en-US" sz="2800" spc="-1" strike="noStrike" baseline="30000">
                <a:solidFill>
                  <a:srgbClr val="ff0000"/>
                </a:solidFill>
                <a:latin typeface="Times New Roman"/>
              </a:rPr>
              <a:t>2</a:t>
            </a:r>
            <a:r>
              <a:rPr b="0" lang="en-US" sz="2800" spc="-1" strike="noStrike">
                <a:solidFill>
                  <a:srgbClr val="ff0000"/>
                </a:solidFill>
                <a:latin typeface="Times New Roman"/>
              </a:rPr>
              <a:t>2</a:t>
            </a:r>
            <a:r>
              <a:rPr b="0" i="1" lang="en-US" sz="2800" spc="-1" strike="noStrike">
                <a:solidFill>
                  <a:srgbClr val="ff0000"/>
                </a:solidFill>
                <a:latin typeface="Times New Roman"/>
              </a:rPr>
              <a:t>p</a:t>
            </a:r>
            <a:r>
              <a:rPr b="0" lang="en-US" sz="2800" spc="-1" strike="noStrike" baseline="30000">
                <a:solidFill>
                  <a:srgbClr val="ff0000"/>
                </a:solidFill>
                <a:latin typeface="Times New Roman"/>
              </a:rPr>
              <a:t>6</a:t>
            </a:r>
            <a:r>
              <a:rPr b="0" lang="en-US" sz="2800" spc="-1" strike="noStrike">
                <a:solidFill>
                  <a:srgbClr val="ff0000"/>
                </a:solidFill>
                <a:latin typeface="Times New Roman"/>
              </a:rPr>
              <a:t>3</a:t>
            </a:r>
            <a:r>
              <a:rPr b="0" i="1" lang="en-US" sz="2800" spc="-1" strike="noStrike">
                <a:solidFill>
                  <a:srgbClr val="ff0000"/>
                </a:solidFill>
                <a:latin typeface="Times New Roman"/>
              </a:rPr>
              <a:t>s</a:t>
            </a:r>
            <a:r>
              <a:rPr b="0" lang="en-US" sz="2800" spc="-1" strike="noStrike" baseline="30000">
                <a:solidFill>
                  <a:srgbClr val="ff0000"/>
                </a:solidFill>
                <a:latin typeface="Times New Roman"/>
              </a:rPr>
              <a:t>2</a:t>
            </a:r>
            <a:r>
              <a:rPr b="0" lang="en-US" sz="2800" spc="-1" strike="noStrike">
                <a:solidFill>
                  <a:srgbClr val="ff0000"/>
                </a:solidFill>
                <a:latin typeface="Times New Roman"/>
              </a:rPr>
              <a:t>3</a:t>
            </a:r>
            <a:r>
              <a:rPr b="0" i="1" lang="en-US" sz="2800" spc="-1" strike="noStrike">
                <a:solidFill>
                  <a:srgbClr val="ff0000"/>
                </a:solidFill>
                <a:latin typeface="Times New Roman"/>
              </a:rPr>
              <a:t>p</a:t>
            </a:r>
            <a:r>
              <a:rPr b="0" lang="en-US" sz="2800" spc="-1" strike="noStrike" baseline="30000">
                <a:solidFill>
                  <a:srgbClr val="ff0000"/>
                </a:solidFill>
                <a:latin typeface="Times New Roman"/>
              </a:rPr>
              <a:t>6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25" name="CustomShape 53"/>
          <p:cNvSpPr/>
          <p:nvPr/>
        </p:nvSpPr>
        <p:spPr>
          <a:xfrm>
            <a:off x="5230800" y="2637000"/>
            <a:ext cx="2932200" cy="1674720"/>
          </a:xfrm>
          <a:custGeom>
            <a:avLst/>
            <a:gdLst/>
            <a:ahLst/>
            <a:rect l="l" t="t" r="r" b="b"/>
            <a:pathLst>
              <a:path w="1847" h="1055">
                <a:moveTo>
                  <a:pt x="130" y="805"/>
                </a:moveTo>
                <a:cubicBezTo>
                  <a:pt x="113" y="817"/>
                  <a:pt x="9" y="856"/>
                  <a:pt x="31" y="877"/>
                </a:cubicBezTo>
                <a:cubicBezTo>
                  <a:pt x="53" y="898"/>
                  <a:pt x="0" y="1055"/>
                  <a:pt x="260" y="931"/>
                </a:cubicBezTo>
                <a:cubicBezTo>
                  <a:pt x="520" y="807"/>
                  <a:pt x="1337" y="260"/>
                  <a:pt x="1592" y="130"/>
                </a:cubicBezTo>
                <a:cubicBezTo>
                  <a:pt x="1847" y="0"/>
                  <a:pt x="1768" y="127"/>
                  <a:pt x="1790" y="148"/>
                </a:cubicBezTo>
                <a:cubicBezTo>
                  <a:pt x="1812" y="169"/>
                  <a:pt x="1764" y="225"/>
                  <a:pt x="1727" y="256"/>
                </a:cubicBezTo>
                <a:cubicBezTo>
                  <a:pt x="1690" y="287"/>
                  <a:pt x="1603" y="320"/>
                  <a:pt x="1570" y="337"/>
                </a:cubicBezTo>
              </a:path>
            </a:pathLst>
          </a:custGeom>
          <a:noFill/>
          <a:ln w="9360">
            <a:solidFill>
              <a:srgbClr val="ff0000"/>
            </a:solidFill>
            <a:prstDash val="dash"/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332" dur="indefinite" restart="never" nodeType="tmRoot">
          <p:childTnLst>
            <p:seq>
              <p:cTn id="1333" dur="indefinite" nodeType="mainSeq">
                <p:childTnLst>
                  <p:par>
                    <p:cTn id="1334" fill="hold">
                      <p:stCondLst>
                        <p:cond delay="indefinite"/>
                      </p:stCondLst>
                      <p:childTnLst>
                        <p:par>
                          <p:cTn id="1335" fill="hold">
                            <p:stCondLst>
                              <p:cond delay="0"/>
                            </p:stCondLst>
                            <p:childTnLst>
                              <p:par>
                                <p:cTn id="1336" nodeType="click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1338" dur="500"/>
                                        <p:tgtEl>
                                          <p:spTgt spid="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9" fill="hold">
                      <p:stCondLst>
                        <p:cond delay="indefinite"/>
                      </p:stCondLst>
                      <p:childTnLst>
                        <p:par>
                          <p:cTn id="1340" fill="hold">
                            <p:stCondLst>
                              <p:cond delay="0"/>
                            </p:stCondLst>
                            <p:childTnLst>
                              <p:par>
                                <p:cTn id="1341" nodeType="click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1343" dur="500"/>
                                        <p:tgtEl>
                                          <p:spTgt spid="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4" fill="hold">
                      <p:stCondLst>
                        <p:cond delay="indefinite"/>
                      </p:stCondLst>
                      <p:childTnLst>
                        <p:par>
                          <p:cTn id="1345" fill="hold">
                            <p:stCondLst>
                              <p:cond delay="0"/>
                            </p:stCondLst>
                            <p:childTnLst>
                              <p:par>
                                <p:cTn id="1346" nodeType="clickEffect" fill="hold" presetClass="entr" presetID="1">
                                  <p:stCondLst>
                                    <p:cond delay="0"/>
                                  </p:stCondLst>
                                  <p:iterate type="wd">
                                    <p:tmAbs val="0.9"/>
                                  </p:iterate>
                                  <p:childTnLst>
                                    <p:set>
                                      <p:cBhvr>
                                        <p:cTn id="134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8" fill="hold">
                            <p:stCondLst>
                              <p:cond delay="300"/>
                            </p:stCondLst>
                            <p:childTnLst>
                              <p:par>
                                <p:cTn id="1349" nodeType="afterEffect" fill="hold" presetClass="entr" presetID="1">
                                  <p:stCondLst>
                                    <p:cond delay="0"/>
                                  </p:stCondLst>
                                  <p:iterate type="wd">
                                    <p:tmAbs val="0.9"/>
                                  </p:iterate>
                                  <p:childTnLst>
                                    <p:set>
                                      <p:cBhvr>
                                        <p:cTn id="135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1" fill="hold">
                            <p:stCondLst>
                              <p:cond delay="900"/>
                            </p:stCondLst>
                            <p:childTnLst>
                              <p:par>
                                <p:cTn id="1352" nodeType="afterEffect" fill="hold" presetClass="entr" presetID="1">
                                  <p:stCondLst>
                                    <p:cond delay="0"/>
                                  </p:stCondLst>
                                  <p:iterate type="wd">
                                    <p:tmAbs val="0.9"/>
                                  </p:iterate>
                                  <p:childTnLst>
                                    <p:set>
                                      <p:cBhvr>
                                        <p:cTn id="13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4" fill="hold">
                            <p:stCondLst>
                              <p:cond delay="1800"/>
                            </p:stCondLst>
                            <p:childTnLst>
                              <p:par>
                                <p:cTn id="1355" nodeType="afterEffect" fill="hold" presetClass="entr" presetID="1">
                                  <p:stCondLst>
                                    <p:cond delay="0"/>
                                  </p:stCondLst>
                                  <p:iterate type="wd">
                                    <p:tmAbs val="0.9"/>
                                  </p:iterate>
                                  <p:childTnLst>
                                    <p:set>
                                      <p:cBhvr>
                                        <p:cTn id="13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7" fill="hold">
                      <p:stCondLst>
                        <p:cond delay="indefinite"/>
                      </p:stCondLst>
                      <p:childTnLst>
                        <p:par>
                          <p:cTn id="1358" fill="hold">
                            <p:stCondLst>
                              <p:cond delay="0"/>
                            </p:stCondLst>
                            <p:childTnLst>
                              <p:par>
                                <p:cTn id="1359" nodeType="clickEffect" fill="hold" presetClass="entr" presetID="2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 additive="repl">
                                        <p:cTn id="1361" dur="500"/>
                                        <p:tgtEl>
                                          <p:spTgt spid="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2" fill="hold">
                            <p:stCondLst>
                              <p:cond delay="500"/>
                            </p:stCondLst>
                            <p:childTnLst>
                              <p:par>
                                <p:cTn id="1363" nodeType="after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6" nodeType="afterEffect" fill="hold" presetClass="entr" presetID="22" presetSubtype="8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368" dur="50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9" fill="hold">
                            <p:stCondLst>
                              <p:cond delay="2000"/>
                            </p:stCondLst>
                            <p:childTnLst>
                              <p:par>
                                <p:cTn id="1370" nodeType="afterEffect" fill="hold" presetClass="entr" presetID="2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 additive="repl">
                                        <p:cTn id="1372" dur="500"/>
                                        <p:tgtEl>
                                          <p:spTgt spid="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3" fill="hold">
                            <p:stCondLst>
                              <p:cond delay="2500"/>
                            </p:stCondLst>
                            <p:childTnLst>
                              <p:par>
                                <p:cTn id="1374" nodeType="after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6" fill="hold">
                            <p:stCondLst>
                              <p:cond delay="2500"/>
                            </p:stCondLst>
                            <p:childTnLst>
                              <p:par>
                                <p:cTn id="1377" nodeType="after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379" dur="500"/>
                                        <p:tgtEl>
                                          <p:spTgt spid="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0" fill="hold">
                            <p:stCondLst>
                              <p:cond delay="3000"/>
                            </p:stCondLst>
                            <p:childTnLst>
                              <p:par>
                                <p:cTn id="1381" nodeType="afterEffect" fill="hold" presetClass="entr" presetID="2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 additive="repl">
                                        <p:cTn id="1383" dur="50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4" fill="hold">
                            <p:stCondLst>
                              <p:cond delay="3500"/>
                            </p:stCondLst>
                            <p:childTnLst>
                              <p:par>
                                <p:cTn id="1385" nodeType="after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7" fill="hold">
                            <p:stCondLst>
                              <p:cond delay="3500"/>
                            </p:stCondLst>
                            <p:childTnLst>
                              <p:par>
                                <p:cTn id="1388" nodeType="after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390" dur="50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1" fill="hold">
                            <p:stCondLst>
                              <p:cond delay="4000"/>
                            </p:stCondLst>
                            <p:childTnLst>
                              <p:par>
                                <p:cTn id="1392" nodeType="afterEffect" fill="hold" presetClass="entr" presetID="2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 additive="repl">
                                        <p:cTn id="1394" dur="500"/>
                                        <p:tgtEl>
                                          <p:spTgt spid="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5" fill="hold">
                            <p:stCondLst>
                              <p:cond delay="4500"/>
                            </p:stCondLst>
                            <p:childTnLst>
                              <p:par>
                                <p:cTn id="1396" nodeType="after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8" fill="hold">
                      <p:stCondLst>
                        <p:cond delay="indefinite"/>
                      </p:stCondLst>
                      <p:childTnLst>
                        <p:par>
                          <p:cTn id="1399" fill="hold">
                            <p:stCondLst>
                              <p:cond delay="0"/>
                            </p:stCondLst>
                            <p:childTnLst>
                              <p:par>
                                <p:cTn id="1400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402" dur="500"/>
                                        <p:tgtEl>
                                          <p:spTgt spid="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3" fill="hold">
                      <p:stCondLst>
                        <p:cond delay="indefinite"/>
                      </p:stCondLst>
                      <p:childTnLst>
                        <p:par>
                          <p:cTn id="1404" fill="hold">
                            <p:stCondLst>
                              <p:cond delay="0"/>
                            </p:stCondLst>
                            <p:childTnLst>
                              <p:par>
                                <p:cTn id="1405" nodeType="clickEffect" fill="hold" presetClass="exit" presetID="9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 additive="repl">
                                        <p:cTn id="1406" dur="500"/>
                                        <p:tgtEl>
                                          <p:spTgt spid="5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8" nodeType="withEffect" fill="hold" presetClass="exit" presetID="9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 additive="repl">
                                        <p:cTn id="1409" dur="500"/>
                                        <p:tgtEl>
                                          <p:spTgt spid="5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1" nodeType="withEffect" fill="hold" presetClass="exit" presetID="9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 additive="repl">
                                        <p:cTn id="1412" dur="500"/>
                                        <p:tgtEl>
                                          <p:spTgt spid="5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4" nodeType="withEffect" fill="hold" presetClass="exit" presetID="9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 additive="repl">
                                        <p:cTn id="1415" dur="500"/>
                                        <p:tgtEl>
                                          <p:spTgt spid="5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7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418" dur="50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0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421" dur="50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3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424" dur="500"/>
                                        <p:tgtEl>
                                          <p:spTgt spid="5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6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427" dur="50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9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430" dur="500"/>
                                        <p:tgtEl>
                                          <p:spTgt spid="5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2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433" dur="500"/>
                                        <p:tgtEl>
                                          <p:spTgt spid="6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5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436" dur="500"/>
                                        <p:tgtEl>
                                          <p:spTgt spid="5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8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439" dur="500"/>
                                        <p:tgtEl>
                                          <p:spTgt spid="5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1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442" dur="500"/>
                                        <p:tgtEl>
                                          <p:spTgt spid="5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4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445" dur="500"/>
                                        <p:tgtEl>
                                          <p:spTgt spid="5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7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448" dur="500"/>
                                        <p:tgtEl>
                                          <p:spTgt spid="5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0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451" dur="500"/>
                                        <p:tgtEl>
                                          <p:spTgt spid="5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3" fill="hold">
                            <p:stCondLst>
                              <p:cond delay="500"/>
                            </p:stCondLst>
                            <p:childTnLst>
                              <p:par>
                                <p:cTn id="1454" nodeType="afterEffect" fill="hold" presetClass="path" presetID="64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006 -4.07407E-006 L -0.00034 -0.48101 E">
                                      <p:cBhvr>
                                        <p:cTn id="1455" dur="2000" fill="hold"/>
                                        <p:tgtEl>
                                          <p:spTgt spid="575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6" fill="hold">
                            <p:stCondLst>
                              <p:cond delay="2500"/>
                            </p:stCondLst>
                            <p:childTnLst>
                              <p:par>
                                <p:cTn id="1457" nodeType="after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1459" dur="500"/>
                                        <p:tgtEl>
                                          <p:spTgt spid="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0" fill="hold">
                      <p:stCondLst>
                        <p:cond delay="indefinite"/>
                      </p:stCondLst>
                      <p:childTnLst>
                        <p:par>
                          <p:cTn id="1461" fill="hold">
                            <p:stCondLst>
                              <p:cond delay="0"/>
                            </p:stCondLst>
                            <p:childTnLst>
                              <p:par>
                                <p:cTn id="1462" nodeType="clickEffect" fill="hold" presetClass="entr" presetID="1">
                                  <p:stCondLst>
                                    <p:cond delay="0"/>
                                  </p:stCondLst>
                                  <p:iterate type="lt">
                                    <p:tmAbs val="0.15"/>
                                  </p:iterate>
                                  <p:childTnLst>
                                    <p:set>
                                      <p:cBhvr>
                                        <p:cTn id="1463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4" fill="hold">
                            <p:stCondLst>
                              <p:cond delay="275"/>
                            </p:stCondLst>
                            <p:childTnLst>
                              <p:par>
                                <p:cTn id="1465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15"/>
                                  </p:iterate>
                                  <p:childTnLst>
                                    <p:set>
                                      <p:cBhvr>
                                        <p:cTn id="146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7" fill="hold">
                            <p:stCondLst>
                              <p:cond delay="1550"/>
                            </p:stCondLst>
                            <p:childTnLst>
                              <p:par>
                                <p:cTn id="1468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469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0" fill="hold">
                            <p:stCondLst>
                              <p:cond delay="2625"/>
                            </p:stCondLst>
                            <p:childTnLst>
                              <p:par>
                                <p:cTn id="1471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47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3" fill="hold">
                            <p:stCondLst>
                              <p:cond delay="3700"/>
                            </p:stCondLst>
                            <p:childTnLst>
                              <p:par>
                                <p:cTn id="1474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475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6" fill="hold">
                            <p:stCondLst>
                              <p:cond delay="4775"/>
                            </p:stCondLst>
                            <p:childTnLst>
                              <p:par>
                                <p:cTn id="1477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47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9" fill="hold">
                            <p:stCondLst>
                              <p:cond delay="5850"/>
                            </p:stCondLst>
                            <p:childTnLst>
                              <p:par>
                                <p:cTn id="1480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481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2" fill="hold">
                            <p:stCondLst>
                              <p:cond delay="6925"/>
                            </p:stCondLst>
                            <p:childTnLst>
                              <p:par>
                                <p:cTn id="1483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48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5" fill="hold">
                            <p:stCondLst>
                              <p:cond delay="8000"/>
                            </p:stCondLst>
                            <p:childTnLst>
                              <p:par>
                                <p:cTn id="1486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15"/>
                                  </p:iterate>
                                  <p:childTnLst>
                                    <p:set>
                                      <p:cBhvr>
                                        <p:cTn id="1487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8" fill="hold">
                            <p:stCondLst>
                              <p:cond delay="9275"/>
                            </p:stCondLst>
                            <p:childTnLst>
                              <p:par>
                                <p:cTn id="1489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49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1" fill="hold">
                            <p:stCondLst>
                              <p:cond delay="10350"/>
                            </p:stCondLst>
                            <p:childTnLst>
                              <p:par>
                                <p:cTn id="1492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493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4" fill="hold">
                            <p:stCondLst>
                              <p:cond delay="11425"/>
                            </p:stCondLst>
                            <p:childTnLst>
                              <p:par>
                                <p:cTn id="1495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49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7" fill="hold">
                            <p:stCondLst>
                              <p:cond delay="12500"/>
                            </p:stCondLst>
                            <p:childTnLst>
                              <p:par>
                                <p:cTn id="1498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499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0" fill="hold">
                            <p:stCondLst>
                              <p:cond delay="13575"/>
                            </p:stCondLst>
                            <p:childTnLst>
                              <p:par>
                                <p:cTn id="1501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50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3" fill="hold">
                            <p:stCondLst>
                              <p:cond delay="14650"/>
                            </p:stCondLst>
                            <p:childTnLst>
                              <p:par>
                                <p:cTn id="1504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505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6" fill="hold">
                      <p:stCondLst>
                        <p:cond delay="indefinite"/>
                      </p:stCondLst>
                      <p:childTnLst>
                        <p:par>
                          <p:cTn id="1507" fill="hold">
                            <p:stCondLst>
                              <p:cond delay="0"/>
                            </p:stCondLst>
                            <p:childTnLst>
                              <p:par>
                                <p:cTn id="1508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510" dur="500"/>
                                        <p:tgtEl>
                                          <p:spTgt spid="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TextShape 1"/>
          <p:cNvSpPr txBox="1"/>
          <p:nvPr/>
        </p:nvSpPr>
        <p:spPr>
          <a:xfrm>
            <a:off x="685800" y="45684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9900ff"/>
                </a:solidFill>
                <a:latin typeface="Times New Roman"/>
              </a:rPr>
              <a:t>Practice—Write the Full Ground State Orbital Diagram and Electron Configuration of F</a:t>
            </a:r>
            <a:r>
              <a:rPr b="0" lang="en-US" sz="2800" spc="-1" strike="noStrike" baseline="30000">
                <a:solidFill>
                  <a:srgbClr val="9900ff"/>
                </a:solidFill>
                <a:latin typeface="Times New Roman"/>
              </a:rPr>
              <a:t>−</a:t>
            </a:r>
            <a:endParaRPr b="0" lang="en-US" sz="28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627" name="CustomShape 2"/>
          <p:cNvSpPr/>
          <p:nvPr/>
        </p:nvSpPr>
        <p:spPr>
          <a:xfrm>
            <a:off x="2992320" y="1600200"/>
            <a:ext cx="3112920" cy="8254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F    Z = 9, therefore 9 e</a:t>
            </a:r>
            <a:r>
              <a:rPr b="0" lang="en-US" sz="2400" spc="-1" strike="noStrike" baseline="30000">
                <a:solidFill>
                  <a:srgbClr val="000000"/>
                </a:solidFill>
                <a:latin typeface="Times New Roman"/>
                <a:ea typeface="Times New Roman"/>
              </a:rPr>
              <a:t>−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 baseline="3000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therefore F</a:t>
            </a:r>
            <a:r>
              <a:rPr b="0" lang="en-US" sz="2400" spc="-1" strike="noStrike" baseline="30000">
                <a:solidFill>
                  <a:srgbClr val="000000"/>
                </a:solidFill>
                <a:latin typeface="Times New Roman"/>
                <a:ea typeface="Times New Roman"/>
              </a:rPr>
              <a:t>− 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has 10 e</a:t>
            </a:r>
            <a:r>
              <a:rPr b="0" lang="en-US" sz="2400" spc="-1" strike="noStrike" baseline="30000">
                <a:solidFill>
                  <a:srgbClr val="000000"/>
                </a:solidFill>
                <a:latin typeface="Times New Roman"/>
                <a:ea typeface="Times New Roman"/>
              </a:rPr>
              <a:t>−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28" name="CustomShape 3"/>
          <p:cNvSpPr/>
          <p:nvPr/>
        </p:nvSpPr>
        <p:spPr>
          <a:xfrm>
            <a:off x="171000" y="5594400"/>
            <a:ext cx="894204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Based on the order of subshell filling, we will need the first 3 subshells.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29" name="CustomShape 4"/>
          <p:cNvSpPr/>
          <p:nvPr/>
        </p:nvSpPr>
        <p:spPr>
          <a:xfrm>
            <a:off x="5791320" y="2819520"/>
            <a:ext cx="3352680" cy="26845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>
            <a:spAutoFit/>
          </a:bodyPr>
          <a:p>
            <a:pPr>
              <a:spcBef>
                <a:spcPts val="1500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1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s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spcBef>
                <a:spcPts val="1500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2s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2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p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spcBef>
                <a:spcPts val="1500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3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3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p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3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d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spcBef>
                <a:spcPts val="1500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4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4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p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4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d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4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f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spcBef>
                <a:spcPts val="1500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30" name="Freeform 5"/>
          <p:cNvSpPr/>
          <p:nvPr/>
        </p:nvSpPr>
        <p:spPr>
          <a:xfrm>
            <a:off x="5486400" y="3200400"/>
            <a:ext cx="2210040" cy="1295640"/>
          </a:xfrm>
          <a:custGeom>
            <a:avLst/>
            <a:gdLst/>
            <a:ahLst/>
            <a:rect l="0" t="0" r="r" b="b"/>
            <a:pathLst>
              <a:path w="6139" h="3599">
                <a:moveTo>
                  <a:pt x="6138" y="0"/>
                </a:moveTo>
                <a:lnTo>
                  <a:pt x="0" y="3598"/>
                </a:lnTo>
              </a:path>
            </a:pathLst>
          </a:custGeom>
          <a:ln w="9360">
            <a:solidFill>
              <a:srgbClr val="ff0000"/>
            </a:solidFill>
            <a:miter/>
            <a:tailEnd len="med" type="triangle" w="med"/>
          </a:ln>
        </p:spPr>
      </p:sp>
      <p:sp>
        <p:nvSpPr>
          <p:cNvPr id="631" name="CustomShape 6"/>
          <p:cNvSpPr/>
          <p:nvPr/>
        </p:nvSpPr>
        <p:spPr>
          <a:xfrm>
            <a:off x="5153040" y="2085840"/>
            <a:ext cx="2936880" cy="1716120"/>
          </a:xfrm>
          <a:custGeom>
            <a:avLst/>
            <a:gdLst/>
            <a:ahLst/>
            <a:rect l="l" t="t" r="r" b="b"/>
            <a:pathLst>
              <a:path w="1850" h="1081">
                <a:moveTo>
                  <a:pt x="161" y="819"/>
                </a:moveTo>
                <a:cubicBezTo>
                  <a:pt x="145" y="832"/>
                  <a:pt x="50" y="878"/>
                  <a:pt x="66" y="900"/>
                </a:cubicBezTo>
                <a:cubicBezTo>
                  <a:pt x="82" y="922"/>
                  <a:pt x="0" y="1081"/>
                  <a:pt x="255" y="954"/>
                </a:cubicBezTo>
                <a:cubicBezTo>
                  <a:pt x="510" y="827"/>
                  <a:pt x="1342" y="270"/>
                  <a:pt x="1596" y="135"/>
                </a:cubicBezTo>
                <a:cubicBezTo>
                  <a:pt x="1850" y="0"/>
                  <a:pt x="1763" y="124"/>
                  <a:pt x="1781" y="144"/>
                </a:cubicBezTo>
                <a:cubicBezTo>
                  <a:pt x="1799" y="164"/>
                  <a:pt x="1736" y="222"/>
                  <a:pt x="1704" y="252"/>
                </a:cubicBezTo>
                <a:cubicBezTo>
                  <a:pt x="1672" y="282"/>
                  <a:pt x="1611" y="309"/>
                  <a:pt x="1587" y="324"/>
                </a:cubicBezTo>
              </a:path>
            </a:pathLst>
          </a:custGeom>
          <a:noFill/>
          <a:ln w="9360">
            <a:solidFill>
              <a:srgbClr val="ff0000"/>
            </a:solidFill>
            <a:prstDash val="dash"/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632" name="Freeform 7"/>
          <p:cNvSpPr/>
          <p:nvPr/>
        </p:nvSpPr>
        <p:spPr>
          <a:xfrm>
            <a:off x="5486040" y="2362320"/>
            <a:ext cx="1676880" cy="990720"/>
          </a:xfrm>
          <a:custGeom>
            <a:avLst/>
            <a:gdLst/>
            <a:ahLst/>
            <a:rect l="0" t="0" r="r" b="b"/>
            <a:pathLst>
              <a:path w="4658" h="2752">
                <a:moveTo>
                  <a:pt x="4657" y="0"/>
                </a:moveTo>
                <a:lnTo>
                  <a:pt x="0" y="2751"/>
                </a:lnTo>
              </a:path>
            </a:pathLst>
          </a:custGeom>
          <a:ln w="9360">
            <a:solidFill>
              <a:srgbClr val="ff0000"/>
            </a:solidFill>
            <a:miter/>
            <a:tailEnd len="med" type="triangle" w="med"/>
          </a:ln>
        </p:spPr>
      </p:sp>
      <p:sp>
        <p:nvSpPr>
          <p:cNvPr id="633" name="Freeform 8"/>
          <p:cNvSpPr/>
          <p:nvPr/>
        </p:nvSpPr>
        <p:spPr>
          <a:xfrm>
            <a:off x="5486400" y="2590920"/>
            <a:ext cx="2210040" cy="1295640"/>
          </a:xfrm>
          <a:custGeom>
            <a:avLst/>
            <a:gdLst/>
            <a:ahLst/>
            <a:rect l="0" t="0" r="r" b="b"/>
            <a:pathLst>
              <a:path w="6139" h="3599">
                <a:moveTo>
                  <a:pt x="6138" y="0"/>
                </a:moveTo>
                <a:lnTo>
                  <a:pt x="0" y="3598"/>
                </a:lnTo>
              </a:path>
            </a:pathLst>
          </a:custGeom>
          <a:ln w="9360">
            <a:solidFill>
              <a:srgbClr val="ff0000"/>
            </a:solidFill>
            <a:miter/>
            <a:tailEnd len="med" type="triangle" w="med"/>
          </a:ln>
        </p:spPr>
      </p:sp>
      <p:sp>
        <p:nvSpPr>
          <p:cNvPr id="634" name="CustomShape 9"/>
          <p:cNvSpPr/>
          <p:nvPr/>
        </p:nvSpPr>
        <p:spPr>
          <a:xfrm>
            <a:off x="5230800" y="2637000"/>
            <a:ext cx="2932200" cy="1674720"/>
          </a:xfrm>
          <a:custGeom>
            <a:avLst/>
            <a:gdLst/>
            <a:ahLst/>
            <a:rect l="l" t="t" r="r" b="b"/>
            <a:pathLst>
              <a:path w="1847" h="1055">
                <a:moveTo>
                  <a:pt x="130" y="805"/>
                </a:moveTo>
                <a:cubicBezTo>
                  <a:pt x="113" y="817"/>
                  <a:pt x="9" y="856"/>
                  <a:pt x="31" y="877"/>
                </a:cubicBezTo>
                <a:cubicBezTo>
                  <a:pt x="53" y="898"/>
                  <a:pt x="0" y="1055"/>
                  <a:pt x="260" y="931"/>
                </a:cubicBezTo>
                <a:cubicBezTo>
                  <a:pt x="520" y="807"/>
                  <a:pt x="1337" y="260"/>
                  <a:pt x="1592" y="130"/>
                </a:cubicBezTo>
                <a:cubicBezTo>
                  <a:pt x="1847" y="0"/>
                  <a:pt x="1768" y="127"/>
                  <a:pt x="1790" y="148"/>
                </a:cubicBezTo>
                <a:cubicBezTo>
                  <a:pt x="1812" y="169"/>
                  <a:pt x="1764" y="225"/>
                  <a:pt x="1727" y="256"/>
                </a:cubicBezTo>
                <a:cubicBezTo>
                  <a:pt x="1690" y="287"/>
                  <a:pt x="1603" y="320"/>
                  <a:pt x="1570" y="337"/>
                </a:cubicBezTo>
              </a:path>
            </a:pathLst>
          </a:custGeom>
          <a:noFill/>
          <a:ln w="9360">
            <a:solidFill>
              <a:srgbClr val="ff0000"/>
            </a:solidFill>
            <a:prstDash val="dash"/>
            <a:round/>
          </a:ln>
        </p:spPr>
        <p:style>
          <a:lnRef idx="0"/>
          <a:fillRef idx="0"/>
          <a:effectRef idx="0"/>
          <a:fontRef idx="minor"/>
        </p:style>
      </p:sp>
      <p:grpSp>
        <p:nvGrpSpPr>
          <p:cNvPr id="635" name="Group 10"/>
          <p:cNvGrpSpPr/>
          <p:nvPr/>
        </p:nvGrpSpPr>
        <p:grpSpPr>
          <a:xfrm>
            <a:off x="372240" y="2327400"/>
            <a:ext cx="2855880" cy="2475720"/>
            <a:chOff x="372240" y="2327400"/>
            <a:chExt cx="2855880" cy="2475720"/>
          </a:xfrm>
        </p:grpSpPr>
        <p:sp>
          <p:nvSpPr>
            <p:cNvPr id="636" name="CustomShape 11"/>
            <p:cNvSpPr/>
            <p:nvPr/>
          </p:nvSpPr>
          <p:spPr>
            <a:xfrm>
              <a:off x="372240" y="2327400"/>
              <a:ext cx="265392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i="1" lang="en-US" sz="2400" spc="-1" strike="noStrike">
                  <a:solidFill>
                    <a:srgbClr val="000000"/>
                  </a:solidFill>
                  <a:latin typeface="Times New Roman"/>
                </a:rPr>
                <a:t>s</a:t>
              </a: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 subshell holds 2 e</a:t>
              </a:r>
              <a:r>
                <a:rPr b="0" lang="en-US" sz="2400" spc="-1" strike="noStrike" baseline="30000">
                  <a:solidFill>
                    <a:srgbClr val="000000"/>
                  </a:solidFill>
                  <a:latin typeface="Times New Roman"/>
                  <a:ea typeface="Times New Roman"/>
                </a:rPr>
                <a:t>−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637" name="CustomShape 12"/>
            <p:cNvSpPr/>
            <p:nvPr/>
          </p:nvSpPr>
          <p:spPr>
            <a:xfrm>
              <a:off x="388080" y="2971800"/>
              <a:ext cx="268740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i="1" lang="en-US" sz="2400" spc="-1" strike="noStrike">
                  <a:solidFill>
                    <a:srgbClr val="000000"/>
                  </a:solidFill>
                  <a:latin typeface="Times New Roman"/>
                </a:rPr>
                <a:t>p</a:t>
              </a: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 subshell holds 6 e</a:t>
              </a:r>
              <a:r>
                <a:rPr b="0" lang="en-US" sz="2400" spc="-1" strike="noStrike" baseline="30000">
                  <a:solidFill>
                    <a:srgbClr val="000000"/>
                  </a:solidFill>
                  <a:latin typeface="Times New Roman"/>
                  <a:ea typeface="Times New Roman"/>
                </a:rPr>
                <a:t>−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638" name="CustomShape 13"/>
            <p:cNvSpPr/>
            <p:nvPr/>
          </p:nvSpPr>
          <p:spPr>
            <a:xfrm>
              <a:off x="388080" y="3657600"/>
              <a:ext cx="284004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i="1" lang="en-US" sz="2400" spc="-1" strike="noStrike">
                  <a:solidFill>
                    <a:srgbClr val="000000"/>
                  </a:solidFill>
                  <a:latin typeface="Times New Roman"/>
                </a:rPr>
                <a:t>d</a:t>
              </a: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 subshell holds 10 e</a:t>
              </a:r>
              <a:r>
                <a:rPr b="0" lang="en-US" sz="2400" spc="-1" strike="noStrike" baseline="30000">
                  <a:solidFill>
                    <a:srgbClr val="000000"/>
                  </a:solidFill>
                  <a:latin typeface="Times New Roman"/>
                  <a:ea typeface="Times New Roman"/>
                </a:rPr>
                <a:t>−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639" name="CustomShape 14"/>
            <p:cNvSpPr/>
            <p:nvPr/>
          </p:nvSpPr>
          <p:spPr>
            <a:xfrm>
              <a:off x="387360" y="4343400"/>
              <a:ext cx="277308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i="1" lang="en-US" sz="2400" spc="-1" strike="noStrike">
                  <a:solidFill>
                    <a:srgbClr val="000000"/>
                  </a:solidFill>
                  <a:latin typeface="Times New Roman"/>
                </a:rPr>
                <a:t>f</a:t>
              </a: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 subshell holds 14 e</a:t>
              </a:r>
              <a:r>
                <a:rPr b="0" lang="en-US" sz="2400" spc="-1" strike="noStrike" baseline="30000">
                  <a:solidFill>
                    <a:srgbClr val="000000"/>
                  </a:solidFill>
                  <a:latin typeface="Times New Roman"/>
                  <a:ea typeface="Times New Roman"/>
                </a:rPr>
                <a:t>−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</p:grpSp>
      <p:sp>
        <p:nvSpPr>
          <p:cNvPr id="640" name="CustomShape 15"/>
          <p:cNvSpPr/>
          <p:nvPr/>
        </p:nvSpPr>
        <p:spPr>
          <a:xfrm>
            <a:off x="4428720" y="3200400"/>
            <a:ext cx="64404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ff0000"/>
                </a:solidFill>
                <a:latin typeface="Times New Roman"/>
              </a:rPr>
              <a:t>2 e</a:t>
            </a:r>
            <a:r>
              <a:rPr b="0" lang="en-US" sz="2400" spc="-1" strike="noStrike" baseline="30000">
                <a:solidFill>
                  <a:srgbClr val="ff0000"/>
                </a:solidFill>
                <a:latin typeface="Times New Roman"/>
                <a:ea typeface="Times New Roman"/>
              </a:rPr>
              <a:t>−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41" name="CustomShape 16"/>
          <p:cNvSpPr/>
          <p:nvPr/>
        </p:nvSpPr>
        <p:spPr>
          <a:xfrm>
            <a:off x="4122720" y="3733920"/>
            <a:ext cx="121716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ff0000"/>
                </a:solidFill>
                <a:latin typeface="Times New Roman"/>
              </a:rPr>
              <a:t>+2 = 4e</a:t>
            </a:r>
            <a:r>
              <a:rPr b="0" lang="en-US" sz="2400" spc="-1" strike="noStrike" baseline="30000">
                <a:solidFill>
                  <a:srgbClr val="ff0000"/>
                </a:solidFill>
                <a:latin typeface="Times New Roman"/>
                <a:ea typeface="Times New Roman"/>
              </a:rPr>
              <a:t>−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42" name="CustomShape 17"/>
          <p:cNvSpPr/>
          <p:nvPr/>
        </p:nvSpPr>
        <p:spPr>
          <a:xfrm>
            <a:off x="3589200" y="4267080"/>
            <a:ext cx="177012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ff0000"/>
                </a:solidFill>
                <a:latin typeface="Times New Roman"/>
              </a:rPr>
              <a:t>+6 +2 = 12e</a:t>
            </a:r>
            <a:r>
              <a:rPr b="0" lang="en-US" sz="2400" spc="-1" strike="noStrike" baseline="30000">
                <a:solidFill>
                  <a:srgbClr val="ff0000"/>
                </a:solidFill>
                <a:latin typeface="Times New Roman"/>
                <a:ea typeface="Times New Roman"/>
              </a:rPr>
              <a:t>−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43" name="CustomShape 18"/>
          <p:cNvSpPr/>
          <p:nvPr/>
        </p:nvSpPr>
        <p:spPr>
          <a:xfrm>
            <a:off x="443160" y="3124080"/>
            <a:ext cx="42768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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44" name="CustomShape 19"/>
          <p:cNvSpPr/>
          <p:nvPr/>
        </p:nvSpPr>
        <p:spPr>
          <a:xfrm>
            <a:off x="1738800" y="3124080"/>
            <a:ext cx="42768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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45" name="CustomShape 20"/>
          <p:cNvSpPr/>
          <p:nvPr/>
        </p:nvSpPr>
        <p:spPr>
          <a:xfrm>
            <a:off x="2545920" y="3124080"/>
            <a:ext cx="30564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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46" name="CustomShape 21"/>
          <p:cNvSpPr/>
          <p:nvPr/>
        </p:nvSpPr>
        <p:spPr>
          <a:xfrm>
            <a:off x="2775960" y="3124080"/>
            <a:ext cx="30276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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47" name="CustomShape 22"/>
          <p:cNvSpPr/>
          <p:nvPr/>
        </p:nvSpPr>
        <p:spPr>
          <a:xfrm>
            <a:off x="3155400" y="3124080"/>
            <a:ext cx="30564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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48" name="CustomShape 23"/>
          <p:cNvSpPr/>
          <p:nvPr/>
        </p:nvSpPr>
        <p:spPr>
          <a:xfrm>
            <a:off x="3385440" y="3124080"/>
            <a:ext cx="30276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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49" name="CustomShape 24"/>
          <p:cNvSpPr/>
          <p:nvPr/>
        </p:nvSpPr>
        <p:spPr>
          <a:xfrm>
            <a:off x="3765240" y="3124080"/>
            <a:ext cx="30564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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50" name="CustomShape 25"/>
          <p:cNvSpPr/>
          <p:nvPr/>
        </p:nvSpPr>
        <p:spPr>
          <a:xfrm>
            <a:off x="3995280" y="3124080"/>
            <a:ext cx="30276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9900ff"/>
                </a:solidFill>
                <a:latin typeface="Symbol"/>
                <a:ea typeface="Symbol"/>
              </a:rPr>
              <a:t>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grpSp>
        <p:nvGrpSpPr>
          <p:cNvPr id="651" name="Group 26"/>
          <p:cNvGrpSpPr/>
          <p:nvPr/>
        </p:nvGrpSpPr>
        <p:grpSpPr>
          <a:xfrm>
            <a:off x="380880" y="2971800"/>
            <a:ext cx="8001000" cy="1297800"/>
            <a:chOff x="380880" y="2971800"/>
            <a:chExt cx="8001000" cy="1297800"/>
          </a:xfrm>
        </p:grpSpPr>
        <p:sp>
          <p:nvSpPr>
            <p:cNvPr id="652" name="CustomShape 27"/>
            <p:cNvSpPr/>
            <p:nvPr/>
          </p:nvSpPr>
          <p:spPr>
            <a:xfrm>
              <a:off x="459000" y="3809880"/>
              <a:ext cx="45216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1s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653" name="CustomShape 28"/>
            <p:cNvSpPr/>
            <p:nvPr/>
          </p:nvSpPr>
          <p:spPr>
            <a:xfrm>
              <a:off x="1754280" y="3809880"/>
              <a:ext cx="45216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2s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654" name="CustomShape 29"/>
            <p:cNvSpPr/>
            <p:nvPr/>
          </p:nvSpPr>
          <p:spPr>
            <a:xfrm>
              <a:off x="3049560" y="3809880"/>
              <a:ext cx="48564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2p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655" name="CustomShape 30"/>
            <p:cNvSpPr/>
            <p:nvPr/>
          </p:nvSpPr>
          <p:spPr>
            <a:xfrm>
              <a:off x="4726080" y="3809880"/>
              <a:ext cx="45216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3s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656" name="CustomShape 31"/>
            <p:cNvSpPr/>
            <p:nvPr/>
          </p:nvSpPr>
          <p:spPr>
            <a:xfrm>
              <a:off x="6249960" y="3809880"/>
              <a:ext cx="48564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3p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657" name="CustomShape 32"/>
            <p:cNvSpPr/>
            <p:nvPr/>
          </p:nvSpPr>
          <p:spPr>
            <a:xfrm>
              <a:off x="380880" y="2971800"/>
              <a:ext cx="533520" cy="685800"/>
            </a:xfrm>
            <a:prstGeom prst="rect">
              <a:avLst/>
            </a:prstGeom>
            <a:noFill/>
            <a:ln w="9360">
              <a:solidFill>
                <a:srgbClr val="9900ff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58" name="CustomShape 33"/>
            <p:cNvSpPr/>
            <p:nvPr/>
          </p:nvSpPr>
          <p:spPr>
            <a:xfrm>
              <a:off x="1676520" y="2971800"/>
              <a:ext cx="533160" cy="685800"/>
            </a:xfrm>
            <a:prstGeom prst="rect">
              <a:avLst/>
            </a:prstGeom>
            <a:noFill/>
            <a:ln w="9360">
              <a:solidFill>
                <a:srgbClr val="9900ff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59" name="CustomShape 34"/>
            <p:cNvSpPr/>
            <p:nvPr/>
          </p:nvSpPr>
          <p:spPr>
            <a:xfrm>
              <a:off x="2514600" y="2971800"/>
              <a:ext cx="533520" cy="685800"/>
            </a:xfrm>
            <a:prstGeom prst="rect">
              <a:avLst/>
            </a:prstGeom>
            <a:noFill/>
            <a:ln w="9360">
              <a:solidFill>
                <a:srgbClr val="9900ff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60" name="CustomShape 35"/>
            <p:cNvSpPr/>
            <p:nvPr/>
          </p:nvSpPr>
          <p:spPr>
            <a:xfrm>
              <a:off x="3733920" y="2971800"/>
              <a:ext cx="533160" cy="685800"/>
            </a:xfrm>
            <a:prstGeom prst="rect">
              <a:avLst/>
            </a:prstGeom>
            <a:noFill/>
            <a:ln w="9360">
              <a:solidFill>
                <a:srgbClr val="9900ff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61" name="CustomShape 36"/>
            <p:cNvSpPr/>
            <p:nvPr/>
          </p:nvSpPr>
          <p:spPr>
            <a:xfrm>
              <a:off x="4648320" y="2971800"/>
              <a:ext cx="533160" cy="685800"/>
            </a:xfrm>
            <a:prstGeom prst="rect">
              <a:avLst/>
            </a:prstGeom>
            <a:noFill/>
            <a:ln w="9360">
              <a:solidFill>
                <a:srgbClr val="9900ff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62" name="CustomShape 37"/>
            <p:cNvSpPr/>
            <p:nvPr/>
          </p:nvSpPr>
          <p:spPr>
            <a:xfrm>
              <a:off x="5638680" y="2971800"/>
              <a:ext cx="533520" cy="685800"/>
            </a:xfrm>
            <a:prstGeom prst="rect">
              <a:avLst/>
            </a:prstGeom>
            <a:noFill/>
            <a:ln w="9360">
              <a:solidFill>
                <a:srgbClr val="9900ff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63" name="CustomShape 38"/>
            <p:cNvSpPr/>
            <p:nvPr/>
          </p:nvSpPr>
          <p:spPr>
            <a:xfrm>
              <a:off x="6248520" y="2971800"/>
              <a:ext cx="533160" cy="685800"/>
            </a:xfrm>
            <a:prstGeom prst="rect">
              <a:avLst/>
            </a:prstGeom>
            <a:noFill/>
            <a:ln w="9360">
              <a:solidFill>
                <a:srgbClr val="9900ff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64" name="CustomShape 39"/>
            <p:cNvSpPr/>
            <p:nvPr/>
          </p:nvSpPr>
          <p:spPr>
            <a:xfrm>
              <a:off x="6858000" y="2971800"/>
              <a:ext cx="533520" cy="685800"/>
            </a:xfrm>
            <a:prstGeom prst="rect">
              <a:avLst/>
            </a:prstGeom>
            <a:noFill/>
            <a:ln w="9360">
              <a:solidFill>
                <a:srgbClr val="9900ff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65" name="CustomShape 40"/>
            <p:cNvSpPr/>
            <p:nvPr/>
          </p:nvSpPr>
          <p:spPr>
            <a:xfrm>
              <a:off x="3124080" y="2971800"/>
              <a:ext cx="533520" cy="685800"/>
            </a:xfrm>
            <a:prstGeom prst="rect">
              <a:avLst/>
            </a:prstGeom>
            <a:noFill/>
            <a:ln w="9360">
              <a:solidFill>
                <a:srgbClr val="9900ff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66" name="CustomShape 41"/>
            <p:cNvSpPr/>
            <p:nvPr/>
          </p:nvSpPr>
          <p:spPr>
            <a:xfrm>
              <a:off x="7926480" y="3809880"/>
              <a:ext cx="452160" cy="45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4s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667" name="CustomShape 42"/>
            <p:cNvSpPr/>
            <p:nvPr/>
          </p:nvSpPr>
          <p:spPr>
            <a:xfrm>
              <a:off x="7848720" y="2971800"/>
              <a:ext cx="533160" cy="685800"/>
            </a:xfrm>
            <a:prstGeom prst="rect">
              <a:avLst/>
            </a:prstGeom>
            <a:noFill/>
            <a:ln w="9360">
              <a:solidFill>
                <a:srgbClr val="9900ff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668" name="CustomShape 43"/>
          <p:cNvSpPr/>
          <p:nvPr/>
        </p:nvSpPr>
        <p:spPr>
          <a:xfrm>
            <a:off x="969840" y="4952880"/>
            <a:ext cx="7059600" cy="5205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ff0000"/>
                </a:solidFill>
                <a:latin typeface="Times New Roman"/>
              </a:rPr>
              <a:t>Therefore the electron configuration is 1</a:t>
            </a:r>
            <a:r>
              <a:rPr b="0" i="1" lang="en-US" sz="2800" spc="-1" strike="noStrike">
                <a:solidFill>
                  <a:srgbClr val="ff0000"/>
                </a:solidFill>
                <a:latin typeface="Times New Roman"/>
              </a:rPr>
              <a:t>s</a:t>
            </a:r>
            <a:r>
              <a:rPr b="0" lang="en-US" sz="2800" spc="-1" strike="noStrike" baseline="30000">
                <a:solidFill>
                  <a:srgbClr val="ff0000"/>
                </a:solidFill>
                <a:latin typeface="Times New Roman"/>
              </a:rPr>
              <a:t>2</a:t>
            </a:r>
            <a:r>
              <a:rPr b="0" lang="en-US" sz="2800" spc="-1" strike="noStrike">
                <a:solidFill>
                  <a:srgbClr val="ff0000"/>
                </a:solidFill>
                <a:latin typeface="Times New Roman"/>
              </a:rPr>
              <a:t>2</a:t>
            </a:r>
            <a:r>
              <a:rPr b="0" i="1" lang="en-US" sz="2800" spc="-1" strike="noStrike">
                <a:solidFill>
                  <a:srgbClr val="ff0000"/>
                </a:solidFill>
                <a:latin typeface="Times New Roman"/>
              </a:rPr>
              <a:t>s</a:t>
            </a:r>
            <a:r>
              <a:rPr b="0" lang="en-US" sz="2800" spc="-1" strike="noStrike" baseline="30000">
                <a:solidFill>
                  <a:srgbClr val="ff0000"/>
                </a:solidFill>
                <a:latin typeface="Times New Roman"/>
              </a:rPr>
              <a:t>2</a:t>
            </a:r>
            <a:r>
              <a:rPr b="0" lang="en-US" sz="2800" spc="-1" strike="noStrike">
                <a:solidFill>
                  <a:srgbClr val="ff0000"/>
                </a:solidFill>
                <a:latin typeface="Times New Roman"/>
              </a:rPr>
              <a:t>2</a:t>
            </a:r>
            <a:r>
              <a:rPr b="0" i="1" lang="en-US" sz="2800" spc="-1" strike="noStrike">
                <a:solidFill>
                  <a:srgbClr val="ff0000"/>
                </a:solidFill>
                <a:latin typeface="Times New Roman"/>
              </a:rPr>
              <a:t>p</a:t>
            </a:r>
            <a:r>
              <a:rPr b="0" lang="en-US" sz="2800" spc="-1" strike="noStrike" baseline="30000">
                <a:solidFill>
                  <a:srgbClr val="ff0000"/>
                </a:solidFill>
                <a:latin typeface="Times New Roman"/>
              </a:rPr>
              <a:t>6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511" dur="indefinite" restart="never" nodeType="tmRoot">
          <p:childTnLst>
            <p:seq>
              <p:cTn id="1512" dur="indefinite" nodeType="mainSeq">
                <p:childTnLst>
                  <p:par>
                    <p:cTn id="1513" fill="hold">
                      <p:stCondLst>
                        <p:cond delay="indefinite"/>
                      </p:stCondLst>
                      <p:childTnLst>
                        <p:par>
                          <p:cTn id="1514" fill="hold">
                            <p:stCondLst>
                              <p:cond delay="0"/>
                            </p:stCondLst>
                            <p:childTnLst>
                              <p:par>
                                <p:cTn id="1515" nodeType="click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1517" dur="500"/>
                                        <p:tgtEl>
                                          <p:spTgt spid="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8" fill="hold">
                      <p:stCondLst>
                        <p:cond delay="indefinite"/>
                      </p:stCondLst>
                      <p:childTnLst>
                        <p:par>
                          <p:cTn id="1519" fill="hold">
                            <p:stCondLst>
                              <p:cond delay="0"/>
                            </p:stCondLst>
                            <p:childTnLst>
                              <p:par>
                                <p:cTn id="1520" nodeType="click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1522" dur="500"/>
                                        <p:tgtEl>
                                          <p:spTgt spid="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3" fill="hold">
                      <p:stCondLst>
                        <p:cond delay="indefinite"/>
                      </p:stCondLst>
                      <p:childTnLst>
                        <p:par>
                          <p:cTn id="1524" fill="hold">
                            <p:stCondLst>
                              <p:cond delay="0"/>
                            </p:stCondLst>
                            <p:childTnLst>
                              <p:par>
                                <p:cTn id="1525" nodeType="clickEffect" fill="hold" presetClass="entr" presetID="1">
                                  <p:stCondLst>
                                    <p:cond delay="0"/>
                                  </p:stCondLst>
                                  <p:iterate type="wd">
                                    <p:tmAbs val="0.9"/>
                                  </p:iterate>
                                  <p:childTnLst>
                                    <p:set>
                                      <p:cBhvr>
                                        <p:cTn id="152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7" fill="hold">
                            <p:stCondLst>
                              <p:cond delay="300"/>
                            </p:stCondLst>
                            <p:childTnLst>
                              <p:par>
                                <p:cTn id="1528" nodeType="afterEffect" fill="hold" presetClass="entr" presetID="1">
                                  <p:stCondLst>
                                    <p:cond delay="0"/>
                                  </p:stCondLst>
                                  <p:iterate type="wd">
                                    <p:tmAbs val="0.9"/>
                                  </p:iterate>
                                  <p:childTnLst>
                                    <p:set>
                                      <p:cBhvr>
                                        <p:cTn id="152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0" fill="hold">
                            <p:stCondLst>
                              <p:cond delay="900"/>
                            </p:stCondLst>
                            <p:childTnLst>
                              <p:par>
                                <p:cTn id="1531" nodeType="afterEffect" fill="hold" presetClass="entr" presetID="1">
                                  <p:stCondLst>
                                    <p:cond delay="0"/>
                                  </p:stCondLst>
                                  <p:iterate type="wd">
                                    <p:tmAbs val="0.9"/>
                                  </p:iterate>
                                  <p:childTnLst>
                                    <p:set>
                                      <p:cBhvr>
                                        <p:cTn id="153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3" fill="hold">
                            <p:stCondLst>
                              <p:cond delay="1800"/>
                            </p:stCondLst>
                            <p:childTnLst>
                              <p:par>
                                <p:cTn id="1534" nodeType="afterEffect" fill="hold" presetClass="entr" presetID="1">
                                  <p:stCondLst>
                                    <p:cond delay="0"/>
                                  </p:stCondLst>
                                  <p:iterate type="wd">
                                    <p:tmAbs val="0.9"/>
                                  </p:iterate>
                                  <p:childTnLst>
                                    <p:set>
                                      <p:cBhvr>
                                        <p:cTn id="153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6" fill="hold">
                      <p:stCondLst>
                        <p:cond delay="indefinite"/>
                      </p:stCondLst>
                      <p:childTnLst>
                        <p:par>
                          <p:cTn id="1537" fill="hold">
                            <p:stCondLst>
                              <p:cond delay="0"/>
                            </p:stCondLst>
                            <p:childTnLst>
                              <p:par>
                                <p:cTn id="1538" nodeType="clickEffect" fill="hold" presetClass="entr" presetID="2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 additive="repl">
                                        <p:cTn id="1540" dur="500"/>
                                        <p:tgtEl>
                                          <p:spTgt spid="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1" fill="hold">
                            <p:stCondLst>
                              <p:cond delay="500"/>
                            </p:stCondLst>
                            <p:childTnLst>
                              <p:par>
                                <p:cTn id="1542" nodeType="after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4" fill="hold">
                            <p:stCondLst>
                              <p:cond delay="500"/>
                            </p:stCondLst>
                            <p:childTnLst>
                              <p:par>
                                <p:cTn id="1545" nodeType="afterEffect" fill="hold" presetClass="entr" presetID="22" presetSubtype="8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547" dur="500"/>
                                        <p:tgtEl>
                                          <p:spTgt spid="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8" fill="hold">
                            <p:stCondLst>
                              <p:cond delay="2000"/>
                            </p:stCondLst>
                            <p:childTnLst>
                              <p:par>
                                <p:cTn id="1549" nodeType="afterEffect" fill="hold" presetClass="entr" presetID="2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 additive="repl">
                                        <p:cTn id="1551" dur="500"/>
                                        <p:tgtEl>
                                          <p:spTgt spid="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2" fill="hold">
                            <p:stCondLst>
                              <p:cond delay="2500"/>
                            </p:stCondLst>
                            <p:childTnLst>
                              <p:par>
                                <p:cTn id="1553" nodeType="after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5" fill="hold">
                            <p:stCondLst>
                              <p:cond delay="2500"/>
                            </p:stCondLst>
                            <p:childTnLst>
                              <p:par>
                                <p:cTn id="1556" nodeType="afterEffect" fill="hold" presetClass="entr" presetID="22" presetSubtype="8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558" dur="500"/>
                                        <p:tgtEl>
                                          <p:spTgt spid="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9" fill="hold">
                            <p:stCondLst>
                              <p:cond delay="5000"/>
                            </p:stCondLst>
                            <p:childTnLst>
                              <p:par>
                                <p:cTn id="1560" nodeType="afterEffect" fill="hold" presetClass="entr" presetID="2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 additive="repl">
                                        <p:cTn id="1562" dur="500"/>
                                        <p:tgtEl>
                                          <p:spTgt spid="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3" fill="hold">
                            <p:stCondLst>
                              <p:cond delay="5500"/>
                            </p:stCondLst>
                            <p:childTnLst>
                              <p:par>
                                <p:cTn id="1564" nodeType="after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6" fill="hold">
                      <p:stCondLst>
                        <p:cond delay="indefinite"/>
                      </p:stCondLst>
                      <p:childTnLst>
                        <p:par>
                          <p:cTn id="1567" fill="hold">
                            <p:stCondLst>
                              <p:cond delay="0"/>
                            </p:stCondLst>
                            <p:childTnLst>
                              <p:par>
                                <p:cTn id="1568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570" dur="500"/>
                                        <p:tgtEl>
                                          <p:spTgt spid="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1" fill="hold">
                      <p:stCondLst>
                        <p:cond delay="indefinite"/>
                      </p:stCondLst>
                      <p:childTnLst>
                        <p:par>
                          <p:cTn id="1572" fill="hold">
                            <p:stCondLst>
                              <p:cond delay="0"/>
                            </p:stCondLst>
                            <p:childTnLst>
                              <p:par>
                                <p:cTn id="1573" nodeType="clickEffect" fill="hold" presetClass="exit" presetID="9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 additive="repl">
                                        <p:cTn id="1574" dur="500"/>
                                        <p:tgtEl>
                                          <p:spTgt spid="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6" nodeType="withEffect" fill="hold" presetClass="exit" presetID="9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 additive="repl">
                                        <p:cTn id="1577" dur="500"/>
                                        <p:tgtEl>
                                          <p:spTgt spid="6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9" nodeType="withEffect" fill="hold" presetClass="exit" presetID="9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 additive="repl">
                                        <p:cTn id="1580" dur="500"/>
                                        <p:tgtEl>
                                          <p:spTgt spid="6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2" nodeType="withEffect" fill="hold" presetClass="exit" presetID="9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 additive="repl">
                                        <p:cTn id="1583" dur="500"/>
                                        <p:tgtEl>
                                          <p:spTgt spid="6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5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586" dur="500"/>
                                        <p:tgtEl>
                                          <p:spTgt spid="6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8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589" dur="500"/>
                                        <p:tgtEl>
                                          <p:spTgt spid="6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1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592" dur="500"/>
                                        <p:tgtEl>
                                          <p:spTgt spid="6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4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595" dur="500"/>
                                        <p:tgtEl>
                                          <p:spTgt spid="6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7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598" dur="500"/>
                                        <p:tgtEl>
                                          <p:spTgt spid="6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0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601" dur="500"/>
                                        <p:tgtEl>
                                          <p:spTgt spid="6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3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604" dur="500"/>
                                        <p:tgtEl>
                                          <p:spTgt spid="6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6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607" dur="500"/>
                                        <p:tgtEl>
                                          <p:spTgt spid="6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9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610" dur="500"/>
                                        <p:tgtEl>
                                          <p:spTgt spid="6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2" fill="hold">
                            <p:stCondLst>
                              <p:cond delay="500"/>
                            </p:stCondLst>
                            <p:childTnLst>
                              <p:par>
                                <p:cTn id="1613" nodeType="afterEffect" fill="hold" presetClass="path" presetID="64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006 -4.07407E-006 L -0.00034 -0.48101 E">
                                      <p:cBhvr>
                                        <p:cTn id="1614" dur="2000" fill="hold"/>
                                        <p:tgtEl>
                                          <p:spTgt spid="628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16" nodeType="after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1618" dur="500"/>
                                        <p:tgtEl>
                                          <p:spTgt spid="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9" fill="hold">
                      <p:stCondLst>
                        <p:cond delay="indefinite"/>
                      </p:stCondLst>
                      <p:childTnLst>
                        <p:par>
                          <p:cTn id="1620" fill="hold">
                            <p:stCondLst>
                              <p:cond delay="0"/>
                            </p:stCondLst>
                            <p:childTnLst>
                              <p:par>
                                <p:cTn id="1621" nodeType="clickEffect" fill="hold" presetClass="entr" presetID="1">
                                  <p:stCondLst>
                                    <p:cond delay="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6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3" fill="hold">
                            <p:stCondLst>
                              <p:cond delay="150"/>
                            </p:stCondLst>
                            <p:childTnLst>
                              <p:par>
                                <p:cTn id="1624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625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6" fill="hold">
                            <p:stCondLst>
                              <p:cond delay="1300"/>
                            </p:stCondLst>
                            <p:childTnLst>
                              <p:par>
                                <p:cTn id="1627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62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9" fill="hold">
                            <p:stCondLst>
                              <p:cond delay="2375"/>
                            </p:stCondLst>
                            <p:childTnLst>
                              <p:par>
                                <p:cTn id="1630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631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2" fill="hold">
                            <p:stCondLst>
                              <p:cond delay="3450"/>
                            </p:stCondLst>
                            <p:childTnLst>
                              <p:par>
                                <p:cTn id="1633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63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5" fill="hold">
                            <p:stCondLst>
                              <p:cond delay="4525"/>
                            </p:stCondLst>
                            <p:childTnLst>
                              <p:par>
                                <p:cTn id="1636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637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8" fill="hold">
                            <p:stCondLst>
                              <p:cond delay="5600"/>
                            </p:stCondLst>
                            <p:childTnLst>
                              <p:par>
                                <p:cTn id="1639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64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1" fill="hold">
                            <p:stCondLst>
                              <p:cond delay="6675"/>
                            </p:stCondLst>
                            <p:childTnLst>
                              <p:par>
                                <p:cTn id="1642" nodeType="afterEffect" fill="hold" presetClass="entr" presetID="1">
                                  <p:stCondLst>
                                    <p:cond delay="1000"/>
                                  </p:stCondLst>
                                  <p:iterate type="lt">
                                    <p:tmAbs val="0.05625"/>
                                  </p:iterate>
                                  <p:childTnLst>
                                    <p:set>
                                      <p:cBhvr>
                                        <p:cTn id="1643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4" fill="hold">
                      <p:stCondLst>
                        <p:cond delay="indefinite"/>
                      </p:stCondLst>
                      <p:childTnLst>
                        <p:par>
                          <p:cTn id="1645" fill="hold">
                            <p:stCondLst>
                              <p:cond delay="0"/>
                            </p:stCondLst>
                            <p:childTnLst>
                              <p:par>
                                <p:cTn id="1646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648" dur="500"/>
                                        <p:tgtEl>
                                          <p:spTgt spid="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TextShape 1"/>
          <p:cNvSpPr txBox="1"/>
          <p:nvPr/>
        </p:nvSpPr>
        <p:spPr>
          <a:xfrm>
            <a:off x="685800" y="285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Valence Electrons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670" name="TextShape 2"/>
          <p:cNvSpPr txBox="1"/>
          <p:nvPr/>
        </p:nvSpPr>
        <p:spPr>
          <a:xfrm>
            <a:off x="685800" y="1676520"/>
            <a:ext cx="7772400" cy="441936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342720" indent="-34272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The electrons in all the subshells with the highest principal energy shells are called the </a:t>
            </a:r>
            <a:r>
              <a:rPr b="1" lang="en-US" sz="3200" spc="-1" strike="noStrike">
                <a:solidFill>
                  <a:srgbClr val="000000"/>
                </a:solidFill>
                <a:latin typeface="Times New Roman"/>
              </a:rPr>
              <a:t>valence electrons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Electrons in lower energy shells are called </a:t>
            </a:r>
            <a:r>
              <a:rPr b="1" lang="en-US" sz="3200" spc="-1" strike="noStrike">
                <a:solidFill>
                  <a:srgbClr val="000000"/>
                </a:solidFill>
                <a:latin typeface="Times New Roman"/>
              </a:rPr>
              <a:t>core electrons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.</a:t>
            </a:r>
            <a:r>
              <a:rPr b="1" lang="en-US" sz="3200" spc="-1" strike="noStrike">
                <a:solidFill>
                  <a:srgbClr val="000000"/>
                </a:solidFill>
                <a:latin typeface="Times New Roman"/>
              </a:rPr>
              <a:t> 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Chemists have observed that one of the most important factors in the way an atom behaves, both chemically and physically, is the number of valence electrons.  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1649" dur="indefinite" restart="never" nodeType="tmRoot">
          <p:childTnLst>
            <p:seq>
              <p:cTn id="1650" dur="indefinite" nodeType="mainSeq">
                <p:childTnLst>
                  <p:par>
                    <p:cTn id="1651" fill="hold">
                      <p:stCondLst>
                        <p:cond delay="indefinite"/>
                      </p:stCondLst>
                      <p:childTnLst>
                        <p:par>
                          <p:cTn id="1652" fill="hold">
                            <p:stCondLst>
                              <p:cond delay="0"/>
                            </p:stCondLst>
                            <p:childTnLst>
                              <p:par>
                                <p:cTn id="1653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655" dur="500"/>
                                        <p:tgtEl>
                                          <p:spTgt spid="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6" fill="hold">
                      <p:stCondLst>
                        <p:cond delay="indefinite"/>
                      </p:stCondLst>
                      <p:childTnLst>
                        <p:par>
                          <p:cTn id="1657" fill="hold">
                            <p:stCondLst>
                              <p:cond delay="0"/>
                            </p:stCondLst>
                            <p:childTnLst>
                              <p:par>
                                <p:cTn id="1658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660" dur="500"/>
                                        <p:tgtEl>
                                          <p:spTgt spid="6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1" fill="hold">
                      <p:stCondLst>
                        <p:cond delay="indefinite"/>
                      </p:stCondLst>
                      <p:childTnLst>
                        <p:par>
                          <p:cTn id="1662" fill="hold">
                            <p:stCondLst>
                              <p:cond delay="0"/>
                            </p:stCondLst>
                            <p:childTnLst>
                              <p:par>
                                <p:cTn id="1663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665" dur="500"/>
                                        <p:tgtEl>
                                          <p:spTgt spid="6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TextShape 1"/>
          <p:cNvSpPr txBox="1"/>
          <p:nvPr/>
        </p:nvSpPr>
        <p:spPr>
          <a:xfrm>
            <a:off x="838080" y="1645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Valence Electrons, Continued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672" name="TextShape 2"/>
          <p:cNvSpPr txBox="1"/>
          <p:nvPr/>
        </p:nvSpPr>
        <p:spPr>
          <a:xfrm>
            <a:off x="457200" y="1676520"/>
            <a:ext cx="8229600" cy="396216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>
            <a:normAutofit/>
          </a:bodyPr>
          <a:p>
            <a:pPr marL="342720" indent="-342720">
              <a:spcBef>
                <a:spcPts val="697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Rb = 37 electrons = 1</a:t>
            </a:r>
            <a:r>
              <a:rPr b="0" i="1" lang="en-US" sz="28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2</a:t>
            </a:r>
            <a:r>
              <a:rPr b="0" i="1" lang="en-US" sz="28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2</a:t>
            </a:r>
            <a:r>
              <a:rPr b="0" i="1" lang="en-US" sz="2800" spc="-1" strike="noStrike">
                <a:solidFill>
                  <a:srgbClr val="000000"/>
                </a:solidFill>
                <a:latin typeface="Times New Roman"/>
              </a:rPr>
              <a:t>p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6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3</a:t>
            </a:r>
            <a:r>
              <a:rPr b="0" i="1" lang="en-US" sz="28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3</a:t>
            </a:r>
            <a:r>
              <a:rPr b="0" i="1" lang="en-US" sz="2800" spc="-1" strike="noStrike">
                <a:solidFill>
                  <a:srgbClr val="000000"/>
                </a:solidFill>
                <a:latin typeface="Times New Roman"/>
              </a:rPr>
              <a:t>p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6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4</a:t>
            </a:r>
            <a:r>
              <a:rPr b="0" i="1" lang="en-US" sz="28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3</a:t>
            </a:r>
            <a:r>
              <a:rPr b="0" i="1" lang="en-US" sz="2800" spc="-1" strike="noStrike">
                <a:solidFill>
                  <a:srgbClr val="000000"/>
                </a:solidFill>
                <a:latin typeface="Times New Roman"/>
              </a:rPr>
              <a:t>d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10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4</a:t>
            </a:r>
            <a:r>
              <a:rPr b="0" i="1" lang="en-US" sz="2800" spc="-1" strike="noStrike">
                <a:solidFill>
                  <a:srgbClr val="000000"/>
                </a:solidFill>
                <a:latin typeface="Times New Roman"/>
              </a:rPr>
              <a:t>p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6</a:t>
            </a:r>
            <a:r>
              <a:rPr b="0" lang="en-US" sz="2800" spc="-1" strike="noStrike">
                <a:solidFill>
                  <a:srgbClr val="ff0000"/>
                </a:solidFill>
                <a:latin typeface="Times New Roman"/>
              </a:rPr>
              <a:t>5</a:t>
            </a:r>
            <a:r>
              <a:rPr b="0" i="1" lang="en-US" sz="2800" spc="-1" strike="noStrike">
                <a:solidFill>
                  <a:srgbClr val="ff0000"/>
                </a:solidFill>
                <a:latin typeface="Times New Roman"/>
              </a:rPr>
              <a:t>s</a:t>
            </a:r>
            <a:r>
              <a:rPr b="0" lang="en-US" sz="2800" spc="-1" strike="noStrike" baseline="30000">
                <a:solidFill>
                  <a:srgbClr val="ff0000"/>
                </a:solidFill>
                <a:latin typeface="Times New Roman"/>
              </a:rPr>
              <a:t>1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The highest principal energy shell of Rb that contains electrons is the 5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th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, therefore, Rb has 1 valence electron and 36 core electrons.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1749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Kr = 36 electrons =</a:t>
            </a:r>
            <a:r>
              <a:rPr b="0" lang="en-US" sz="2800" spc="-1" strike="noStrike">
                <a:solidFill>
                  <a:srgbClr val="009900"/>
                </a:solidFill>
                <a:latin typeface="Times New Roman"/>
              </a:rPr>
              <a:t> 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1</a:t>
            </a:r>
            <a:r>
              <a:rPr b="0" i="1" lang="en-US" sz="28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2</a:t>
            </a:r>
            <a:r>
              <a:rPr b="0" i="1" lang="en-US" sz="28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2</a:t>
            </a:r>
            <a:r>
              <a:rPr b="0" i="1" lang="en-US" sz="2800" spc="-1" strike="noStrike">
                <a:solidFill>
                  <a:srgbClr val="000000"/>
                </a:solidFill>
                <a:latin typeface="Times New Roman"/>
              </a:rPr>
              <a:t>p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6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3</a:t>
            </a:r>
            <a:r>
              <a:rPr b="0" i="1" lang="en-US" sz="28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3</a:t>
            </a:r>
            <a:r>
              <a:rPr b="0" i="1" lang="en-US" sz="2800" spc="-1" strike="noStrike">
                <a:solidFill>
                  <a:srgbClr val="000000"/>
                </a:solidFill>
                <a:latin typeface="Times New Roman"/>
              </a:rPr>
              <a:t>p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6</a:t>
            </a:r>
            <a:r>
              <a:rPr b="0" lang="en-US" sz="2800" spc="-1" strike="noStrike">
                <a:solidFill>
                  <a:srgbClr val="ff0000"/>
                </a:solidFill>
                <a:latin typeface="Times New Roman"/>
              </a:rPr>
              <a:t>4</a:t>
            </a:r>
            <a:r>
              <a:rPr b="0" i="1" lang="en-US" sz="2800" spc="-1" strike="noStrike">
                <a:solidFill>
                  <a:srgbClr val="ff0000"/>
                </a:solidFill>
                <a:latin typeface="Times New Roman"/>
              </a:rPr>
              <a:t>s</a:t>
            </a:r>
            <a:r>
              <a:rPr b="0" lang="en-US" sz="2800" spc="-1" strike="noStrike" baseline="30000">
                <a:solidFill>
                  <a:srgbClr val="ff0000"/>
                </a:solidFill>
                <a:latin typeface="Times New Roman"/>
              </a:rPr>
              <a:t>2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3</a:t>
            </a:r>
            <a:r>
              <a:rPr b="0" i="1" lang="en-US" sz="2800" spc="-1" strike="noStrike">
                <a:solidFill>
                  <a:srgbClr val="000000"/>
                </a:solidFill>
                <a:latin typeface="Times New Roman"/>
              </a:rPr>
              <a:t>d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10</a:t>
            </a:r>
            <a:r>
              <a:rPr b="0" lang="en-US" sz="2800" spc="-1" strike="noStrike">
                <a:solidFill>
                  <a:srgbClr val="ff0000"/>
                </a:solidFill>
                <a:latin typeface="Times New Roman"/>
              </a:rPr>
              <a:t>4</a:t>
            </a:r>
            <a:r>
              <a:rPr b="0" i="1" lang="en-US" sz="2800" spc="-1" strike="noStrike">
                <a:solidFill>
                  <a:srgbClr val="ff0000"/>
                </a:solidFill>
                <a:latin typeface="Times New Roman"/>
              </a:rPr>
              <a:t>p</a:t>
            </a:r>
            <a:r>
              <a:rPr b="0" lang="en-US" sz="2800" spc="-1" strike="noStrike" baseline="30000">
                <a:solidFill>
                  <a:srgbClr val="ff0000"/>
                </a:solidFill>
                <a:latin typeface="Times New Roman"/>
              </a:rPr>
              <a:t>6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The highest principal energy shell of Kr that contains electrons is the 4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th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, therefore, Kr has 8 valence electrons and 28 core electrons.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1666" dur="indefinite" restart="never" nodeType="tmRoot">
          <p:childTnLst>
            <p:seq>
              <p:cTn id="1667" dur="indefinite" nodeType="mainSeq">
                <p:childTnLst>
                  <p:par>
                    <p:cTn id="1668" fill="hold">
                      <p:stCondLst>
                        <p:cond delay="indefinite"/>
                      </p:stCondLst>
                      <p:childTnLst>
                        <p:par>
                          <p:cTn id="1669" fill="hold">
                            <p:stCondLst>
                              <p:cond delay="0"/>
                            </p:stCondLst>
                            <p:childTnLst>
                              <p:par>
                                <p:cTn id="1670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672" dur="500"/>
                                        <p:tgtEl>
                                          <p:spTgt spid="6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3" fill="hold">
                      <p:stCondLst>
                        <p:cond delay="indefinite"/>
                      </p:stCondLst>
                      <p:childTnLst>
                        <p:par>
                          <p:cTn id="1674" fill="hold">
                            <p:stCondLst>
                              <p:cond delay="0"/>
                            </p:stCondLst>
                            <p:childTnLst>
                              <p:par>
                                <p:cTn id="1675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677" dur="500"/>
                                        <p:tgtEl>
                                          <p:spTgt spid="6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8" fill="hold">
                      <p:stCondLst>
                        <p:cond delay="indefinite"/>
                      </p:stCondLst>
                      <p:childTnLst>
                        <p:par>
                          <p:cTn id="1679" fill="hold">
                            <p:stCondLst>
                              <p:cond delay="0"/>
                            </p:stCondLst>
                            <p:childTnLst>
                              <p:par>
                                <p:cTn id="1680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682" dur="500"/>
                                        <p:tgtEl>
                                          <p:spTgt spid="6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3" fill="hold">
                      <p:stCondLst>
                        <p:cond delay="indefinite"/>
                      </p:stCondLst>
                      <p:childTnLst>
                        <p:par>
                          <p:cTn id="1684" fill="hold">
                            <p:stCondLst>
                              <p:cond delay="0"/>
                            </p:stCondLst>
                            <p:childTnLst>
                              <p:par>
                                <p:cTn id="1685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687" dur="500"/>
                                        <p:tgtEl>
                                          <p:spTgt spid="6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" name="TextShape 1"/>
          <p:cNvSpPr txBox="1"/>
          <p:nvPr/>
        </p:nvSpPr>
        <p:spPr>
          <a:xfrm>
            <a:off x="228600" y="228600"/>
            <a:ext cx="8610480" cy="13716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Practice—Determine the Number and Types of Valence Electrons in an As Atom</a:t>
            </a:r>
            <a:endParaRPr b="0" lang="en-US" sz="32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674" name="CustomShape 2"/>
          <p:cNvSpPr/>
          <p:nvPr/>
        </p:nvSpPr>
        <p:spPr>
          <a:xfrm>
            <a:off x="5105520" y="2133720"/>
            <a:ext cx="3352680" cy="26845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>
            <a:spAutoFit/>
          </a:bodyPr>
          <a:p>
            <a:pPr>
              <a:spcBef>
                <a:spcPts val="1500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1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s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spcBef>
                <a:spcPts val="1500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2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p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spcBef>
                <a:spcPts val="1500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3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3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p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3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d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spcBef>
                <a:spcPts val="1500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4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4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p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4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d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4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f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spcBef>
                <a:spcPts val="1500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5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	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75" name="CustomShape 3"/>
          <p:cNvSpPr/>
          <p:nvPr/>
        </p:nvSpPr>
        <p:spPr>
          <a:xfrm>
            <a:off x="4559400" y="2495520"/>
            <a:ext cx="2987640" cy="1700280"/>
          </a:xfrm>
          <a:custGeom>
            <a:avLst/>
            <a:gdLst/>
            <a:ahLst/>
            <a:rect l="l" t="t" r="r" b="b"/>
            <a:pathLst>
              <a:path w="1882" h="1071">
                <a:moveTo>
                  <a:pt x="134" y="831"/>
                </a:moveTo>
                <a:cubicBezTo>
                  <a:pt x="119" y="849"/>
                  <a:pt x="24" y="921"/>
                  <a:pt x="44" y="939"/>
                </a:cubicBezTo>
                <a:cubicBezTo>
                  <a:pt x="64" y="957"/>
                  <a:pt x="0" y="1071"/>
                  <a:pt x="251" y="939"/>
                </a:cubicBezTo>
                <a:cubicBezTo>
                  <a:pt x="502" y="807"/>
                  <a:pt x="1297" y="294"/>
                  <a:pt x="1552" y="147"/>
                </a:cubicBezTo>
                <a:cubicBezTo>
                  <a:pt x="1807" y="0"/>
                  <a:pt x="1732" y="56"/>
                  <a:pt x="1781" y="57"/>
                </a:cubicBezTo>
                <a:cubicBezTo>
                  <a:pt x="1830" y="58"/>
                  <a:pt x="1882" y="109"/>
                  <a:pt x="1844" y="156"/>
                </a:cubicBezTo>
                <a:cubicBezTo>
                  <a:pt x="1806" y="203"/>
                  <a:pt x="1616" y="298"/>
                  <a:pt x="1556" y="336"/>
                </a:cubicBezTo>
              </a:path>
            </a:pathLst>
          </a:custGeom>
          <a:noFill/>
          <a:ln w="9360">
            <a:solidFill>
              <a:srgbClr val="ff0000"/>
            </a:solidFill>
            <a:prstDash val="dash"/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676" name="Freeform 4"/>
          <p:cNvSpPr/>
          <p:nvPr/>
        </p:nvSpPr>
        <p:spPr>
          <a:xfrm>
            <a:off x="4800600" y="2514600"/>
            <a:ext cx="2210040" cy="1295640"/>
          </a:xfrm>
          <a:custGeom>
            <a:avLst/>
            <a:gdLst/>
            <a:ahLst/>
            <a:rect l="0" t="0" r="r" b="b"/>
            <a:pathLst>
              <a:path w="6139" h="3599">
                <a:moveTo>
                  <a:pt x="6138" y="0"/>
                </a:moveTo>
                <a:lnTo>
                  <a:pt x="0" y="3598"/>
                </a:lnTo>
              </a:path>
            </a:pathLst>
          </a:custGeom>
          <a:ln w="9360">
            <a:solidFill>
              <a:srgbClr val="ff0000"/>
            </a:solidFill>
            <a:miter/>
            <a:tailEnd len="med" type="triangle" w="med"/>
          </a:ln>
        </p:spPr>
      </p:sp>
      <p:sp>
        <p:nvSpPr>
          <p:cNvPr id="677" name="Freeform 5"/>
          <p:cNvSpPr/>
          <p:nvPr/>
        </p:nvSpPr>
        <p:spPr>
          <a:xfrm>
            <a:off x="4800600" y="3048120"/>
            <a:ext cx="2210040" cy="1295640"/>
          </a:xfrm>
          <a:custGeom>
            <a:avLst/>
            <a:gdLst/>
            <a:ahLst/>
            <a:rect l="0" t="0" r="r" b="b"/>
            <a:pathLst>
              <a:path w="6139" h="3599">
                <a:moveTo>
                  <a:pt x="6138" y="0"/>
                </a:moveTo>
                <a:lnTo>
                  <a:pt x="0" y="3598"/>
                </a:lnTo>
              </a:path>
            </a:pathLst>
          </a:custGeom>
          <a:ln w="9360">
            <a:solidFill>
              <a:srgbClr val="ff0000"/>
            </a:solidFill>
            <a:miter/>
            <a:tailEnd len="med" type="triangle" w="med"/>
          </a:ln>
        </p:spPr>
      </p:sp>
      <p:sp>
        <p:nvSpPr>
          <p:cNvPr id="678" name="Freeform 6"/>
          <p:cNvSpPr/>
          <p:nvPr/>
        </p:nvSpPr>
        <p:spPr>
          <a:xfrm>
            <a:off x="4800240" y="1676520"/>
            <a:ext cx="1676880" cy="990720"/>
          </a:xfrm>
          <a:custGeom>
            <a:avLst/>
            <a:gdLst/>
            <a:ahLst/>
            <a:rect l="0" t="0" r="r" b="b"/>
            <a:pathLst>
              <a:path w="4658" h="2752">
                <a:moveTo>
                  <a:pt x="4657" y="0"/>
                </a:moveTo>
                <a:lnTo>
                  <a:pt x="0" y="2751"/>
                </a:lnTo>
              </a:path>
            </a:pathLst>
          </a:custGeom>
          <a:ln w="9360">
            <a:solidFill>
              <a:srgbClr val="ff0000"/>
            </a:solidFill>
            <a:miter/>
            <a:tailEnd len="med" type="triangle" w="med"/>
          </a:ln>
        </p:spPr>
      </p:sp>
      <p:sp>
        <p:nvSpPr>
          <p:cNvPr id="679" name="Freeform 7"/>
          <p:cNvSpPr/>
          <p:nvPr/>
        </p:nvSpPr>
        <p:spPr>
          <a:xfrm>
            <a:off x="4800600" y="1905120"/>
            <a:ext cx="2210040" cy="1295640"/>
          </a:xfrm>
          <a:custGeom>
            <a:avLst/>
            <a:gdLst/>
            <a:ahLst/>
            <a:rect l="0" t="0" r="r" b="b"/>
            <a:pathLst>
              <a:path w="6139" h="3599">
                <a:moveTo>
                  <a:pt x="6138" y="0"/>
                </a:moveTo>
                <a:lnTo>
                  <a:pt x="0" y="3598"/>
                </a:lnTo>
              </a:path>
            </a:pathLst>
          </a:custGeom>
          <a:ln w="9360">
            <a:solidFill>
              <a:srgbClr val="ff0000"/>
            </a:solidFill>
            <a:miter/>
            <a:tailEnd len="med" type="triangle" w="med"/>
          </a:ln>
        </p:spPr>
      </p:sp>
      <p:sp>
        <p:nvSpPr>
          <p:cNvPr id="680" name="CustomShape 8"/>
          <p:cNvSpPr/>
          <p:nvPr/>
        </p:nvSpPr>
        <p:spPr>
          <a:xfrm>
            <a:off x="4495680" y="1981080"/>
            <a:ext cx="2932200" cy="1675080"/>
          </a:xfrm>
          <a:custGeom>
            <a:avLst/>
            <a:gdLst/>
            <a:ahLst/>
            <a:rect l="l" t="t" r="r" b="b"/>
            <a:pathLst>
              <a:path w="1847" h="1055">
                <a:moveTo>
                  <a:pt x="130" y="805"/>
                </a:moveTo>
                <a:cubicBezTo>
                  <a:pt x="113" y="817"/>
                  <a:pt x="9" y="856"/>
                  <a:pt x="31" y="877"/>
                </a:cubicBezTo>
                <a:cubicBezTo>
                  <a:pt x="53" y="898"/>
                  <a:pt x="0" y="1055"/>
                  <a:pt x="260" y="931"/>
                </a:cubicBezTo>
                <a:cubicBezTo>
                  <a:pt x="520" y="807"/>
                  <a:pt x="1337" y="260"/>
                  <a:pt x="1592" y="130"/>
                </a:cubicBezTo>
                <a:cubicBezTo>
                  <a:pt x="1847" y="0"/>
                  <a:pt x="1768" y="127"/>
                  <a:pt x="1790" y="148"/>
                </a:cubicBezTo>
                <a:cubicBezTo>
                  <a:pt x="1812" y="169"/>
                  <a:pt x="1764" y="225"/>
                  <a:pt x="1727" y="256"/>
                </a:cubicBezTo>
                <a:cubicBezTo>
                  <a:pt x="1690" y="287"/>
                  <a:pt x="1603" y="320"/>
                  <a:pt x="1570" y="337"/>
                </a:cubicBezTo>
              </a:path>
            </a:pathLst>
          </a:custGeom>
          <a:noFill/>
          <a:ln w="9360">
            <a:solidFill>
              <a:srgbClr val="ff0000"/>
            </a:solidFill>
            <a:prstDash val="dash"/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681" name="CustomShape 9"/>
          <p:cNvSpPr/>
          <p:nvPr/>
        </p:nvSpPr>
        <p:spPr>
          <a:xfrm>
            <a:off x="4443480" y="2692440"/>
            <a:ext cx="3697200" cy="2049480"/>
          </a:xfrm>
          <a:custGeom>
            <a:avLst/>
            <a:gdLst/>
            <a:ahLst/>
            <a:rect l="l" t="t" r="r" b="b"/>
            <a:pathLst>
              <a:path w="2329" h="1291">
                <a:moveTo>
                  <a:pt x="230" y="1037"/>
                </a:moveTo>
                <a:cubicBezTo>
                  <a:pt x="215" y="1046"/>
                  <a:pt x="127" y="1075"/>
                  <a:pt x="140" y="1091"/>
                </a:cubicBezTo>
                <a:cubicBezTo>
                  <a:pt x="153" y="1107"/>
                  <a:pt x="0" y="1291"/>
                  <a:pt x="311" y="1136"/>
                </a:cubicBezTo>
                <a:cubicBezTo>
                  <a:pt x="622" y="981"/>
                  <a:pt x="1685" y="316"/>
                  <a:pt x="2007" y="158"/>
                </a:cubicBezTo>
                <a:cubicBezTo>
                  <a:pt x="2329" y="0"/>
                  <a:pt x="2217" y="166"/>
                  <a:pt x="2241" y="185"/>
                </a:cubicBezTo>
                <a:cubicBezTo>
                  <a:pt x="2265" y="204"/>
                  <a:pt x="2181" y="251"/>
                  <a:pt x="2151" y="275"/>
                </a:cubicBezTo>
                <a:cubicBezTo>
                  <a:pt x="2121" y="299"/>
                  <a:pt x="2080" y="318"/>
                  <a:pt x="2061" y="329"/>
                </a:cubicBezTo>
              </a:path>
            </a:pathLst>
          </a:custGeom>
          <a:noFill/>
          <a:ln w="9360">
            <a:solidFill>
              <a:srgbClr val="ff0000"/>
            </a:solidFill>
            <a:prstDash val="dash"/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682" name="Freeform 10"/>
          <p:cNvSpPr/>
          <p:nvPr/>
        </p:nvSpPr>
        <p:spPr>
          <a:xfrm>
            <a:off x="5668560" y="3200400"/>
            <a:ext cx="2027520" cy="1189440"/>
          </a:xfrm>
          <a:custGeom>
            <a:avLst/>
            <a:gdLst/>
            <a:ahLst/>
            <a:rect l="0" t="0" r="r" b="b"/>
            <a:pathLst>
              <a:path w="5632" h="3304">
                <a:moveTo>
                  <a:pt x="5631" y="0"/>
                </a:moveTo>
                <a:lnTo>
                  <a:pt x="0" y="3303"/>
                </a:lnTo>
              </a:path>
            </a:pathLst>
          </a:custGeom>
          <a:ln w="9360">
            <a:solidFill>
              <a:srgbClr val="ff0000"/>
            </a:solidFill>
            <a:miter/>
            <a:tailEnd len="med" type="triangle" w="med"/>
          </a:ln>
        </p:spPr>
      </p:sp>
      <p:sp>
        <p:nvSpPr>
          <p:cNvPr id="683" name="CustomShape 11"/>
          <p:cNvSpPr/>
          <p:nvPr/>
        </p:nvSpPr>
        <p:spPr>
          <a:xfrm>
            <a:off x="4467240" y="1400040"/>
            <a:ext cx="2936880" cy="1716120"/>
          </a:xfrm>
          <a:custGeom>
            <a:avLst/>
            <a:gdLst/>
            <a:ahLst/>
            <a:rect l="l" t="t" r="r" b="b"/>
            <a:pathLst>
              <a:path w="1850" h="1081">
                <a:moveTo>
                  <a:pt x="161" y="819"/>
                </a:moveTo>
                <a:cubicBezTo>
                  <a:pt x="145" y="832"/>
                  <a:pt x="50" y="878"/>
                  <a:pt x="66" y="900"/>
                </a:cubicBezTo>
                <a:cubicBezTo>
                  <a:pt x="82" y="922"/>
                  <a:pt x="0" y="1081"/>
                  <a:pt x="255" y="954"/>
                </a:cubicBezTo>
                <a:cubicBezTo>
                  <a:pt x="510" y="827"/>
                  <a:pt x="1342" y="270"/>
                  <a:pt x="1596" y="135"/>
                </a:cubicBezTo>
                <a:cubicBezTo>
                  <a:pt x="1850" y="0"/>
                  <a:pt x="1763" y="124"/>
                  <a:pt x="1781" y="144"/>
                </a:cubicBezTo>
                <a:cubicBezTo>
                  <a:pt x="1799" y="164"/>
                  <a:pt x="1736" y="222"/>
                  <a:pt x="1704" y="252"/>
                </a:cubicBezTo>
                <a:cubicBezTo>
                  <a:pt x="1672" y="282"/>
                  <a:pt x="1611" y="309"/>
                  <a:pt x="1587" y="324"/>
                </a:cubicBezTo>
              </a:path>
            </a:pathLst>
          </a:custGeom>
          <a:noFill/>
          <a:ln w="9360">
            <a:solidFill>
              <a:srgbClr val="ff0000"/>
            </a:solidFill>
            <a:prstDash val="dash"/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684" name="CustomShape 12"/>
          <p:cNvSpPr/>
          <p:nvPr/>
        </p:nvSpPr>
        <p:spPr>
          <a:xfrm>
            <a:off x="387720" y="1676520"/>
            <a:ext cx="366300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As    Z = 33, therefore 33 e</a:t>
            </a:r>
            <a:r>
              <a:rPr b="0" lang="en-US" sz="2400" spc="-1" strike="noStrike" baseline="30000">
                <a:solidFill>
                  <a:srgbClr val="000000"/>
                </a:solidFill>
                <a:latin typeface="Times New Roman"/>
                <a:ea typeface="Times New Roman"/>
              </a:rPr>
              <a:t>−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85" name="CustomShape 13"/>
          <p:cNvSpPr/>
          <p:nvPr/>
        </p:nvSpPr>
        <p:spPr>
          <a:xfrm>
            <a:off x="433800" y="5943600"/>
            <a:ext cx="822564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Therefore, the electron configuration is 1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400" spc="-1" strike="noStrike" baseline="30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2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400" spc="-1" strike="noStrike" baseline="30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2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p</a:t>
            </a:r>
            <a:r>
              <a:rPr b="0" lang="en-US" sz="2400" spc="-1" strike="noStrike" baseline="30000">
                <a:solidFill>
                  <a:srgbClr val="000000"/>
                </a:solidFill>
                <a:latin typeface="Times New Roman"/>
              </a:rPr>
              <a:t>6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3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400" spc="-1" strike="noStrike" baseline="30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3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p</a:t>
            </a:r>
            <a:r>
              <a:rPr b="0" lang="en-US" sz="2400" spc="-1" strike="noStrike" baseline="30000">
                <a:solidFill>
                  <a:srgbClr val="000000"/>
                </a:solidFill>
                <a:latin typeface="Times New Roman"/>
              </a:rPr>
              <a:t>6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4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400" spc="-1" strike="noStrike" baseline="30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3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d</a:t>
            </a:r>
            <a:r>
              <a:rPr b="0" lang="en-US" sz="2400" spc="-1" strike="noStrike" baseline="30000">
                <a:solidFill>
                  <a:srgbClr val="000000"/>
                </a:solidFill>
                <a:latin typeface="Times New Roman"/>
              </a:rPr>
              <a:t>10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4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p</a:t>
            </a:r>
            <a:r>
              <a:rPr b="0" lang="en-US" sz="2400" spc="-1" strike="noStrike" baseline="30000">
                <a:solidFill>
                  <a:srgbClr val="000000"/>
                </a:solidFill>
                <a:latin typeface="Times New Roman"/>
              </a:rPr>
              <a:t>3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86" name="CustomShape 14"/>
          <p:cNvSpPr/>
          <p:nvPr/>
        </p:nvSpPr>
        <p:spPr>
          <a:xfrm>
            <a:off x="3818880" y="2666880"/>
            <a:ext cx="64404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2 e</a:t>
            </a:r>
            <a:r>
              <a:rPr b="0" lang="en-US" sz="2400" spc="-1" strike="noStrike" baseline="30000">
                <a:solidFill>
                  <a:srgbClr val="000000"/>
                </a:solidFill>
                <a:latin typeface="Times New Roman"/>
                <a:ea typeface="Times New Roman"/>
              </a:rPr>
              <a:t>−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87" name="CustomShape 15"/>
          <p:cNvSpPr/>
          <p:nvPr/>
        </p:nvSpPr>
        <p:spPr>
          <a:xfrm>
            <a:off x="3132360" y="3200400"/>
            <a:ext cx="121716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+2 = 4e</a:t>
            </a:r>
            <a:r>
              <a:rPr b="0" lang="en-US" sz="2400" spc="-1" strike="noStrike" baseline="30000">
                <a:solidFill>
                  <a:srgbClr val="000000"/>
                </a:solidFill>
                <a:latin typeface="Times New Roman"/>
                <a:ea typeface="Times New Roman"/>
              </a:rPr>
              <a:t>−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88" name="CustomShape 16"/>
          <p:cNvSpPr/>
          <p:nvPr/>
        </p:nvSpPr>
        <p:spPr>
          <a:xfrm>
            <a:off x="2827440" y="3733920"/>
            <a:ext cx="177012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+6 +2 = 12e</a:t>
            </a:r>
            <a:r>
              <a:rPr b="0" lang="en-US" sz="2400" spc="-1" strike="noStrike" baseline="30000">
                <a:solidFill>
                  <a:srgbClr val="000000"/>
                </a:solidFill>
                <a:latin typeface="Times New Roman"/>
                <a:ea typeface="Times New Roman"/>
              </a:rPr>
              <a:t>−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89" name="CustomShape 17"/>
          <p:cNvSpPr/>
          <p:nvPr/>
        </p:nvSpPr>
        <p:spPr>
          <a:xfrm>
            <a:off x="2751120" y="4191120"/>
            <a:ext cx="184644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+6 + 2 = 20e</a:t>
            </a:r>
            <a:r>
              <a:rPr b="0" lang="en-US" sz="2400" spc="-1" strike="noStrike" baseline="30000">
                <a:solidFill>
                  <a:srgbClr val="000000"/>
                </a:solidFill>
                <a:latin typeface="Times New Roman"/>
                <a:ea typeface="Times New Roman"/>
              </a:rPr>
              <a:t>−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90" name="CustomShape 18"/>
          <p:cNvSpPr/>
          <p:nvPr/>
        </p:nvSpPr>
        <p:spPr>
          <a:xfrm>
            <a:off x="5722920" y="4343400"/>
            <a:ext cx="199872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+10 + 6 = 36e</a:t>
            </a:r>
            <a:r>
              <a:rPr b="0" lang="en-US" sz="2400" spc="-1" strike="noStrike" baseline="30000">
                <a:solidFill>
                  <a:srgbClr val="000000"/>
                </a:solidFill>
                <a:latin typeface="Times New Roman"/>
                <a:ea typeface="Times New Roman"/>
              </a:rPr>
              <a:t>−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91" name="CustomShape 19"/>
          <p:cNvSpPr/>
          <p:nvPr/>
        </p:nvSpPr>
        <p:spPr>
          <a:xfrm>
            <a:off x="1068480" y="4648320"/>
            <a:ext cx="677988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The highest occupied principal energy level is the 4</a:t>
            </a:r>
            <a:r>
              <a:rPr b="0" lang="en-US" sz="2400" spc="-1" strike="noStrike" baseline="30000">
                <a:solidFill>
                  <a:srgbClr val="000000"/>
                </a:solidFill>
                <a:latin typeface="Times New Roman"/>
              </a:rPr>
              <a:t>th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.</a:t>
            </a:r>
            <a:r>
              <a:rPr b="0" lang="en-US" sz="2400" spc="-1" strike="noStrike">
                <a:solidFill>
                  <a:srgbClr val="ff0000"/>
                </a:solidFill>
                <a:latin typeface="Times New Roman"/>
              </a:rPr>
              <a:t> 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92" name="CustomShape 20"/>
          <p:cNvSpPr/>
          <p:nvPr/>
        </p:nvSpPr>
        <p:spPr>
          <a:xfrm>
            <a:off x="981720" y="5486400"/>
            <a:ext cx="711612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The valence electrons are 4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 and 4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p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 and there are 5 total.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688" dur="indefinite" restart="never" nodeType="tmRoot">
          <p:childTnLst>
            <p:seq>
              <p:cTn id="1689" dur="indefinite" nodeType="mainSeq">
                <p:childTnLst>
                  <p:par>
                    <p:cTn id="1690" fill="hold">
                      <p:stCondLst>
                        <p:cond delay="indefinite"/>
                      </p:stCondLst>
                      <p:childTnLst>
                        <p:par>
                          <p:cTn id="1691" fill="hold">
                            <p:stCondLst>
                              <p:cond delay="0"/>
                            </p:stCondLst>
                            <p:childTnLst>
                              <p:par>
                                <p:cTn id="1692" nodeType="click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1694" dur="500"/>
                                        <p:tgtEl>
                                          <p:spTgt spid="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5" fill="hold">
                      <p:stCondLst>
                        <p:cond delay="indefinite"/>
                      </p:stCondLst>
                      <p:childTnLst>
                        <p:par>
                          <p:cTn id="1696" fill="hold">
                            <p:stCondLst>
                              <p:cond delay="0"/>
                            </p:stCondLst>
                            <p:childTnLst>
                              <p:par>
                                <p:cTn id="1697" nodeType="clickEffect" fill="hold" presetClass="entr" presetID="1">
                                  <p:stCondLst>
                                    <p:cond delay="0"/>
                                  </p:stCondLst>
                                  <p:iterate type="wd">
                                    <p:tmAbs val="0.9"/>
                                  </p:iterate>
                                  <p:childTnLst>
                                    <p:set>
                                      <p:cBhvr>
                                        <p:cTn id="169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9" fill="hold">
                            <p:stCondLst>
                              <p:cond delay="300"/>
                            </p:stCondLst>
                            <p:childTnLst>
                              <p:par>
                                <p:cTn id="1700" nodeType="afterEffect" fill="hold" presetClass="entr" presetID="1">
                                  <p:stCondLst>
                                    <p:cond delay="0"/>
                                  </p:stCondLst>
                                  <p:iterate type="wd">
                                    <p:tmAbs val="0.9"/>
                                  </p:iterate>
                                  <p:childTnLst>
                                    <p:set>
                                      <p:cBhvr>
                                        <p:cTn id="170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2" fill="hold">
                            <p:stCondLst>
                              <p:cond delay="900"/>
                            </p:stCondLst>
                            <p:childTnLst>
                              <p:par>
                                <p:cTn id="1703" nodeType="afterEffect" fill="hold" presetClass="entr" presetID="1">
                                  <p:stCondLst>
                                    <p:cond delay="0"/>
                                  </p:stCondLst>
                                  <p:iterate type="wd">
                                    <p:tmAbs val="0.9"/>
                                  </p:iterate>
                                  <p:childTnLst>
                                    <p:set>
                                      <p:cBhvr>
                                        <p:cTn id="170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5" fill="hold">
                            <p:stCondLst>
                              <p:cond delay="1800"/>
                            </p:stCondLst>
                            <p:childTnLst>
                              <p:par>
                                <p:cTn id="1706" nodeType="afterEffect" fill="hold" presetClass="entr" presetID="1">
                                  <p:stCondLst>
                                    <p:cond delay="0"/>
                                  </p:stCondLst>
                                  <p:iterate type="wd">
                                    <p:tmAbs val="0.9"/>
                                  </p:iterate>
                                  <p:childTnLst>
                                    <p:set>
                                      <p:cBhvr>
                                        <p:cTn id="170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8" fill="hold">
                            <p:stCondLst>
                              <p:cond delay="3000"/>
                            </p:stCondLst>
                            <p:childTnLst>
                              <p:par>
                                <p:cTn id="1709" nodeType="afterEffect" fill="hold" presetClass="entr" presetID="1">
                                  <p:stCondLst>
                                    <p:cond delay="0"/>
                                  </p:stCondLst>
                                  <p:iterate type="wd">
                                    <p:tmAbs val="0.9"/>
                                  </p:iterate>
                                  <p:childTnLst>
                                    <p:set>
                                      <p:cBhvr>
                                        <p:cTn id="17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1" fill="hold">
                      <p:stCondLst>
                        <p:cond delay="indefinite"/>
                      </p:stCondLst>
                      <p:childTnLst>
                        <p:par>
                          <p:cTn id="1712" fill="hold">
                            <p:stCondLst>
                              <p:cond delay="0"/>
                            </p:stCondLst>
                            <p:childTnLst>
                              <p:par>
                                <p:cTn id="1713" nodeType="clickEffect" fill="hold" presetClass="entr" presetID="2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 additive="repl">
                                        <p:cTn id="1715" dur="500"/>
                                        <p:tgtEl>
                                          <p:spTgt spid="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17" nodeType="after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9" fill="hold">
                            <p:stCondLst>
                              <p:cond delay="500"/>
                            </p:stCondLst>
                            <p:childTnLst>
                              <p:par>
                                <p:cTn id="1720" nodeType="after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722" dur="500"/>
                                        <p:tgtEl>
                                          <p:spTgt spid="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3" fill="hold">
                            <p:stCondLst>
                              <p:cond delay="1000"/>
                            </p:stCondLst>
                            <p:childTnLst>
                              <p:par>
                                <p:cTn id="1724" nodeType="afterEffect" fill="hold" presetClass="entr" presetID="2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 additive="repl">
                                        <p:cTn id="1726" dur="500"/>
                                        <p:tgtEl>
                                          <p:spTgt spid="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7" fill="hold">
                            <p:stCondLst>
                              <p:cond delay="1500"/>
                            </p:stCondLst>
                            <p:childTnLst>
                              <p:par>
                                <p:cTn id="1728" nodeType="after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0" fill="hold">
                            <p:stCondLst>
                              <p:cond delay="1500"/>
                            </p:stCondLst>
                            <p:childTnLst>
                              <p:par>
                                <p:cTn id="1731" nodeType="afterEffect" fill="hold" presetClass="entr" presetID="22" presetSubtype="8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733" dur="500"/>
                                        <p:tgtEl>
                                          <p:spTgt spid="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4" fill="hold">
                            <p:stCondLst>
                              <p:cond delay="4000"/>
                            </p:stCondLst>
                            <p:childTnLst>
                              <p:par>
                                <p:cTn id="1735" nodeType="afterEffect" fill="hold" presetClass="entr" presetID="2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 additive="repl">
                                        <p:cTn id="1737" dur="500"/>
                                        <p:tgtEl>
                                          <p:spTgt spid="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8" fill="hold">
                            <p:stCondLst>
                              <p:cond delay="4500"/>
                            </p:stCondLst>
                            <p:childTnLst>
                              <p:par>
                                <p:cTn id="1739" nodeType="after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1" fill="hold">
                            <p:stCondLst>
                              <p:cond delay="4500"/>
                            </p:stCondLst>
                            <p:childTnLst>
                              <p:par>
                                <p:cTn id="1742" nodeType="afterEffect" fill="hold" presetClass="entr" presetID="22" presetSubtype="8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744" dur="500"/>
                                        <p:tgtEl>
                                          <p:spTgt spid="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5" fill="hold">
                            <p:stCondLst>
                              <p:cond delay="7000"/>
                            </p:stCondLst>
                            <p:childTnLst>
                              <p:par>
                                <p:cTn id="1746" nodeType="afterEffect" fill="hold" presetClass="entr" presetID="2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 additive="repl">
                                        <p:cTn id="1748" dur="500"/>
                                        <p:tgtEl>
                                          <p:spTgt spid="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9" fill="hold">
                            <p:stCondLst>
                              <p:cond delay="7500"/>
                            </p:stCondLst>
                            <p:childTnLst>
                              <p:par>
                                <p:cTn id="1750" nodeType="after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2" fill="hold">
                            <p:stCondLst>
                              <p:cond delay="7500"/>
                            </p:stCondLst>
                            <p:childTnLst>
                              <p:par>
                                <p:cTn id="1753" nodeType="afterEffect" fill="hold" presetClass="entr" presetID="22" presetSubtype="8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755" dur="500"/>
                                        <p:tgtEl>
                                          <p:spTgt spid="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57" nodeType="afterEffect" fill="hold" presetClass="entr" presetID="2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 additive="repl">
                                        <p:cTn id="1759" dur="500"/>
                                        <p:tgtEl>
                                          <p:spTgt spid="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761" nodeType="after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3" fill="hold">
                      <p:stCondLst>
                        <p:cond delay="indefinite"/>
                      </p:stCondLst>
                      <p:childTnLst>
                        <p:par>
                          <p:cTn id="1764" fill="hold">
                            <p:stCondLst>
                              <p:cond delay="0"/>
                            </p:stCondLst>
                            <p:childTnLst>
                              <p:par>
                                <p:cTn id="1765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767" dur="500"/>
                                        <p:tgtEl>
                                          <p:spTgt spid="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8" fill="hold">
                      <p:stCondLst>
                        <p:cond delay="indefinite"/>
                      </p:stCondLst>
                      <p:childTnLst>
                        <p:par>
                          <p:cTn id="1769" fill="hold">
                            <p:stCondLst>
                              <p:cond delay="0"/>
                            </p:stCondLst>
                            <p:childTnLst>
                              <p:par>
                                <p:cTn id="1770" nodeType="clickEffect" fill="hold" presetClass="exit" presetID="9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 additive="repl">
                                        <p:cTn id="1771" dur="500"/>
                                        <p:tgtEl>
                                          <p:spTgt spid="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3" nodeType="withEffect" fill="hold" presetClass="exit" presetID="9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 additive="repl">
                                        <p:cTn id="1774" dur="500"/>
                                        <p:tgtEl>
                                          <p:spTgt spid="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6" nodeType="withEffect" fill="hold" presetClass="exit" presetID="9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 additive="repl">
                                        <p:cTn id="1777" dur="500"/>
                                        <p:tgtEl>
                                          <p:spTgt spid="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9" nodeType="withEffect" fill="hold" presetClass="exit" presetID="9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 additive="repl">
                                        <p:cTn id="1780" dur="500"/>
                                        <p:tgtEl>
                                          <p:spTgt spid="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2" nodeType="withEffect" fill="hold" presetClass="exit" presetID="9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 additive="repl">
                                        <p:cTn id="1783" dur="500"/>
                                        <p:tgtEl>
                                          <p:spTgt spid="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5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786" dur="500"/>
                                        <p:tgtEl>
                                          <p:spTgt spid="6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8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789" dur="500"/>
                                        <p:tgtEl>
                                          <p:spTgt spid="6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1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792" dur="500"/>
                                        <p:tgtEl>
                                          <p:spTgt spid="6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4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795" dur="500"/>
                                        <p:tgtEl>
                                          <p:spTgt spid="6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7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798" dur="500"/>
                                        <p:tgtEl>
                                          <p:spTgt spid="6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0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801" dur="500"/>
                                        <p:tgtEl>
                                          <p:spTgt spid="6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3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804" dur="500"/>
                                        <p:tgtEl>
                                          <p:spTgt spid="6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6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807" dur="500"/>
                                        <p:tgtEl>
                                          <p:spTgt spid="6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9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810" dur="500"/>
                                        <p:tgtEl>
                                          <p:spTgt spid="6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2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813" dur="500"/>
                                        <p:tgtEl>
                                          <p:spTgt spid="6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5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816" dur="500"/>
                                        <p:tgtEl>
                                          <p:spTgt spid="6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8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819" dur="500"/>
                                        <p:tgtEl>
                                          <p:spTgt spid="6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1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822" dur="500"/>
                                        <p:tgtEl>
                                          <p:spTgt spid="6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4" nodeType="with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1825" dur="500"/>
                                        <p:tgtEl>
                                          <p:spTgt spid="6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7" fill="hold">
                            <p:stCondLst>
                              <p:cond delay="500"/>
                            </p:stCondLst>
                            <p:childTnLst>
                              <p:par>
                                <p:cTn id="1828" nodeType="afterEffect" fill="hold" presetClass="path" presetID="64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33333 E">
                                      <p:cBhvr>
                                        <p:cTn id="1829" dur="2000" fill="hold"/>
                                        <p:tgtEl>
                                          <p:spTgt spid="685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0" fill="hold">
                      <p:stCondLst>
                        <p:cond delay="indefinite"/>
                      </p:stCondLst>
                      <p:childTnLst>
                        <p:par>
                          <p:cTn id="1831" fill="hold">
                            <p:stCondLst>
                              <p:cond delay="0"/>
                            </p:stCondLst>
                            <p:childTnLst>
                              <p:par>
                                <p:cTn id="1832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834" dur="500"/>
                                        <p:tgtEl>
                                          <p:spTgt spid="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5" fill="hold">
                      <p:stCondLst>
                        <p:cond delay="indefinite"/>
                      </p:stCondLst>
                      <p:childTnLst>
                        <p:par>
                          <p:cTn id="1836" fill="hold">
                            <p:stCondLst>
                              <p:cond delay="0"/>
                            </p:stCondLst>
                            <p:childTnLst>
                              <p:par>
                                <p:cTn id="1837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839" dur="500"/>
                                        <p:tgtEl>
                                          <p:spTgt spid="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Electron Configurations and</a:t>
            </a:r>
            <a:br/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the Periodic Table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pic>
        <p:nvPicPr>
          <p:cNvPr id="694" name="" descr=""/>
          <p:cNvPicPr/>
          <p:nvPr/>
        </p:nvPicPr>
        <p:blipFill>
          <a:blip r:embed="rId1"/>
          <a:stretch/>
        </p:blipFill>
        <p:spPr>
          <a:xfrm>
            <a:off x="0" y="1981080"/>
            <a:ext cx="9039240" cy="3915000"/>
          </a:xfrm>
          <a:prstGeom prst="rect">
            <a:avLst/>
          </a:prstGeom>
          <a:ln>
            <a:noFill/>
          </a:ln>
        </p:spPr>
      </p:pic>
    </p:spTree>
  </p:cSld>
  <p:transition>
    <p:fade thruBlk="true"/>
  </p:transition>
</p:sld>
</file>

<file path=ppt/slides/slide6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Electron Configurations from</a:t>
            </a:r>
            <a:br/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the Periodic Table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696" name="TextShape 2"/>
          <p:cNvSpPr txBox="1"/>
          <p:nvPr/>
        </p:nvSpPr>
        <p:spPr>
          <a:xfrm>
            <a:off x="685800" y="1980720"/>
            <a:ext cx="7772400" cy="441972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342720" indent="-34272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Elements in the same period (row) have valence electrons in the same principal energy shell.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The number of valence electrons increases by one as you progress across the period.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Elements in the same group (column) have the same number of valence electrons and the valence electrons are in the same type of subshell.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1840" dur="indefinite" restart="never" nodeType="tmRoot">
          <p:childTnLst>
            <p:seq>
              <p:cTn id="1841" dur="indefinite" nodeType="mainSeq">
                <p:childTnLst>
                  <p:par>
                    <p:cTn id="1842" fill="hold">
                      <p:stCondLst>
                        <p:cond delay="indefinite"/>
                      </p:stCondLst>
                      <p:childTnLst>
                        <p:par>
                          <p:cTn id="1843" fill="hold">
                            <p:stCondLst>
                              <p:cond delay="0"/>
                            </p:stCondLst>
                            <p:childTnLst>
                              <p:par>
                                <p:cTn id="1844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846" dur="500"/>
                                        <p:tgtEl>
                                          <p:spTgt spid="6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7" fill="hold">
                      <p:stCondLst>
                        <p:cond delay="indefinite"/>
                      </p:stCondLst>
                      <p:childTnLst>
                        <p:par>
                          <p:cTn id="1848" fill="hold">
                            <p:stCondLst>
                              <p:cond delay="0"/>
                            </p:stCondLst>
                            <p:childTnLst>
                              <p:par>
                                <p:cTn id="1849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851" dur="500"/>
                                        <p:tgtEl>
                                          <p:spTgt spid="6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2" fill="hold">
                      <p:stCondLst>
                        <p:cond delay="indefinite"/>
                      </p:stCondLst>
                      <p:childTnLst>
                        <p:par>
                          <p:cTn id="1853" fill="hold">
                            <p:stCondLst>
                              <p:cond delay="0"/>
                            </p:stCondLst>
                            <p:childTnLst>
                              <p:par>
                                <p:cTn id="1854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856" dur="500"/>
                                        <p:tgtEl>
                                          <p:spTgt spid="6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TextShape 1"/>
          <p:cNvSpPr txBox="1"/>
          <p:nvPr/>
        </p:nvSpPr>
        <p:spPr>
          <a:xfrm>
            <a:off x="533520" y="48636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Electron Configuration and the Periodic Table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698" name="TextShape 2"/>
          <p:cNvSpPr txBox="1"/>
          <p:nvPr/>
        </p:nvSpPr>
        <p:spPr>
          <a:xfrm>
            <a:off x="457200" y="2194920"/>
            <a:ext cx="8153280" cy="350496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>
            <a:normAutofit/>
          </a:bodyPr>
          <a:p>
            <a:pPr marL="342720" indent="-34272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Elements in the same column have similar chemical and physical properties because their valence shell electron configuration is the same.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The number of valence electrons for the main group elements is the same as the group number.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1857" dur="indefinite" restart="never" nodeType="tmRoot">
          <p:childTnLst>
            <p:seq>
              <p:cTn id="1858" dur="indefinite" nodeType="mainSeq">
                <p:childTnLst>
                  <p:par>
                    <p:cTn id="1859" fill="hold">
                      <p:stCondLst>
                        <p:cond delay="indefinite"/>
                      </p:stCondLst>
                      <p:childTnLst>
                        <p:par>
                          <p:cTn id="1860" fill="hold">
                            <p:stCondLst>
                              <p:cond delay="0"/>
                            </p:stCondLst>
                            <p:childTnLst>
                              <p:par>
                                <p:cTn id="1861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863" dur="500"/>
                                        <p:tgtEl>
                                          <p:spTgt spid="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4" fill="hold">
                      <p:stCondLst>
                        <p:cond delay="indefinite"/>
                      </p:stCondLst>
                      <p:childTnLst>
                        <p:par>
                          <p:cTn id="1865" fill="hold">
                            <p:stCondLst>
                              <p:cond delay="0"/>
                            </p:stCondLst>
                            <p:childTnLst>
                              <p:par>
                                <p:cTn id="1866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868" dur="500"/>
                                        <p:tgtEl>
                                          <p:spTgt spid="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9" name="Group 1"/>
          <p:cNvGrpSpPr/>
          <p:nvPr/>
        </p:nvGrpSpPr>
        <p:grpSpPr>
          <a:xfrm>
            <a:off x="587520" y="1301760"/>
            <a:ext cx="8245440" cy="4635360"/>
            <a:chOff x="587520" y="1301760"/>
            <a:chExt cx="8245440" cy="4635360"/>
          </a:xfrm>
        </p:grpSpPr>
        <p:grpSp>
          <p:nvGrpSpPr>
            <p:cNvPr id="700" name="Group 2"/>
            <p:cNvGrpSpPr/>
            <p:nvPr/>
          </p:nvGrpSpPr>
          <p:grpSpPr>
            <a:xfrm>
              <a:off x="587520" y="1301760"/>
              <a:ext cx="8245440" cy="3187800"/>
              <a:chOff x="587520" y="1301760"/>
              <a:chExt cx="8245440" cy="3187800"/>
            </a:xfrm>
          </p:grpSpPr>
          <p:grpSp>
            <p:nvGrpSpPr>
              <p:cNvPr id="701" name="Group 3"/>
              <p:cNvGrpSpPr/>
              <p:nvPr/>
            </p:nvGrpSpPr>
            <p:grpSpPr>
              <a:xfrm>
                <a:off x="587520" y="3130560"/>
                <a:ext cx="8245440" cy="444600"/>
                <a:chOff x="587520" y="3130560"/>
                <a:chExt cx="8245440" cy="444600"/>
              </a:xfrm>
            </p:grpSpPr>
            <p:sp>
              <p:nvSpPr>
                <p:cNvPr id="702" name="CustomShape 4"/>
                <p:cNvSpPr/>
                <p:nvPr/>
              </p:nvSpPr>
              <p:spPr>
                <a:xfrm>
                  <a:off x="587520" y="3130560"/>
                  <a:ext cx="44424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03" name="CustomShape 5"/>
                <p:cNvSpPr/>
                <p:nvPr/>
              </p:nvSpPr>
              <p:spPr>
                <a:xfrm>
                  <a:off x="1044720" y="3130560"/>
                  <a:ext cx="44424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04" name="CustomShape 6"/>
                <p:cNvSpPr/>
                <p:nvPr/>
              </p:nvSpPr>
              <p:spPr>
                <a:xfrm>
                  <a:off x="1501920" y="3130560"/>
                  <a:ext cx="45864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05" name="CustomShape 7"/>
                <p:cNvSpPr/>
                <p:nvPr/>
              </p:nvSpPr>
              <p:spPr>
                <a:xfrm>
                  <a:off x="1973160" y="3130560"/>
                  <a:ext cx="4590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06" name="CustomShape 8"/>
                <p:cNvSpPr/>
                <p:nvPr/>
              </p:nvSpPr>
              <p:spPr>
                <a:xfrm>
                  <a:off x="2444760" y="31305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07" name="CustomShape 9"/>
                <p:cNvSpPr/>
                <p:nvPr/>
              </p:nvSpPr>
              <p:spPr>
                <a:xfrm>
                  <a:off x="2901960" y="31305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08" name="CustomShape 10"/>
                <p:cNvSpPr/>
                <p:nvPr/>
              </p:nvSpPr>
              <p:spPr>
                <a:xfrm>
                  <a:off x="3359160" y="31305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09" name="CustomShape 11"/>
                <p:cNvSpPr/>
                <p:nvPr/>
              </p:nvSpPr>
              <p:spPr>
                <a:xfrm>
                  <a:off x="3816360" y="31305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10" name="CustomShape 12"/>
                <p:cNvSpPr/>
                <p:nvPr/>
              </p:nvSpPr>
              <p:spPr>
                <a:xfrm>
                  <a:off x="4273560" y="31305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11" name="CustomShape 13"/>
                <p:cNvSpPr/>
                <p:nvPr/>
              </p:nvSpPr>
              <p:spPr>
                <a:xfrm>
                  <a:off x="4730760" y="31305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12" name="CustomShape 14"/>
                <p:cNvSpPr/>
                <p:nvPr/>
              </p:nvSpPr>
              <p:spPr>
                <a:xfrm>
                  <a:off x="5187960" y="31305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13" name="CustomShape 15"/>
                <p:cNvSpPr/>
                <p:nvPr/>
              </p:nvSpPr>
              <p:spPr>
                <a:xfrm>
                  <a:off x="5645160" y="31305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14" name="CustomShape 16"/>
                <p:cNvSpPr/>
                <p:nvPr/>
              </p:nvSpPr>
              <p:spPr>
                <a:xfrm>
                  <a:off x="6102360" y="31305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15" name="CustomShape 17"/>
                <p:cNvSpPr/>
                <p:nvPr/>
              </p:nvSpPr>
              <p:spPr>
                <a:xfrm>
                  <a:off x="6559560" y="31305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16" name="CustomShape 18"/>
                <p:cNvSpPr/>
                <p:nvPr/>
              </p:nvSpPr>
              <p:spPr>
                <a:xfrm>
                  <a:off x="7016760" y="31305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17" name="CustomShape 19"/>
                <p:cNvSpPr/>
                <p:nvPr/>
              </p:nvSpPr>
              <p:spPr>
                <a:xfrm>
                  <a:off x="7473960" y="31305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18" name="CustomShape 20"/>
                <p:cNvSpPr/>
                <p:nvPr/>
              </p:nvSpPr>
              <p:spPr>
                <a:xfrm>
                  <a:off x="7931160" y="31305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19" name="CustomShape 21"/>
                <p:cNvSpPr/>
                <p:nvPr/>
              </p:nvSpPr>
              <p:spPr>
                <a:xfrm>
                  <a:off x="8388360" y="31305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</p:grpSp>
          <p:grpSp>
            <p:nvGrpSpPr>
              <p:cNvPr id="720" name="Group 22"/>
              <p:cNvGrpSpPr/>
              <p:nvPr/>
            </p:nvGrpSpPr>
            <p:grpSpPr>
              <a:xfrm>
                <a:off x="587520" y="3587760"/>
                <a:ext cx="8245440" cy="444600"/>
                <a:chOff x="587520" y="3587760"/>
                <a:chExt cx="8245440" cy="444600"/>
              </a:xfrm>
            </p:grpSpPr>
            <p:sp>
              <p:nvSpPr>
                <p:cNvPr id="721" name="CustomShape 23"/>
                <p:cNvSpPr/>
                <p:nvPr/>
              </p:nvSpPr>
              <p:spPr>
                <a:xfrm>
                  <a:off x="587520" y="3587760"/>
                  <a:ext cx="44424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22" name="CustomShape 24"/>
                <p:cNvSpPr/>
                <p:nvPr/>
              </p:nvSpPr>
              <p:spPr>
                <a:xfrm>
                  <a:off x="1044720" y="3587760"/>
                  <a:ext cx="44424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23" name="CustomShape 25"/>
                <p:cNvSpPr/>
                <p:nvPr/>
              </p:nvSpPr>
              <p:spPr>
                <a:xfrm>
                  <a:off x="1501920" y="3587760"/>
                  <a:ext cx="44424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24" name="CustomShape 26"/>
                <p:cNvSpPr/>
                <p:nvPr/>
              </p:nvSpPr>
              <p:spPr>
                <a:xfrm>
                  <a:off x="1987560" y="35877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25" name="CustomShape 27"/>
                <p:cNvSpPr/>
                <p:nvPr/>
              </p:nvSpPr>
              <p:spPr>
                <a:xfrm>
                  <a:off x="2444760" y="35877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26" name="CustomShape 28"/>
                <p:cNvSpPr/>
                <p:nvPr/>
              </p:nvSpPr>
              <p:spPr>
                <a:xfrm>
                  <a:off x="2901960" y="35877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27" name="CustomShape 29"/>
                <p:cNvSpPr/>
                <p:nvPr/>
              </p:nvSpPr>
              <p:spPr>
                <a:xfrm>
                  <a:off x="3359160" y="35877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28" name="CustomShape 30"/>
                <p:cNvSpPr/>
                <p:nvPr/>
              </p:nvSpPr>
              <p:spPr>
                <a:xfrm>
                  <a:off x="3816360" y="35877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29" name="CustomShape 31"/>
                <p:cNvSpPr/>
                <p:nvPr/>
              </p:nvSpPr>
              <p:spPr>
                <a:xfrm>
                  <a:off x="4273560" y="35877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30" name="CustomShape 32"/>
                <p:cNvSpPr/>
                <p:nvPr/>
              </p:nvSpPr>
              <p:spPr>
                <a:xfrm>
                  <a:off x="4730760" y="35877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31" name="CustomShape 33"/>
                <p:cNvSpPr/>
                <p:nvPr/>
              </p:nvSpPr>
              <p:spPr>
                <a:xfrm>
                  <a:off x="5187960" y="35877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32" name="CustomShape 34"/>
                <p:cNvSpPr/>
                <p:nvPr/>
              </p:nvSpPr>
              <p:spPr>
                <a:xfrm>
                  <a:off x="5645160" y="35877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33" name="CustomShape 35"/>
                <p:cNvSpPr/>
                <p:nvPr/>
              </p:nvSpPr>
              <p:spPr>
                <a:xfrm>
                  <a:off x="6102360" y="35877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34" name="CustomShape 36"/>
                <p:cNvSpPr/>
                <p:nvPr/>
              </p:nvSpPr>
              <p:spPr>
                <a:xfrm>
                  <a:off x="6559560" y="35877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35" name="CustomShape 37"/>
                <p:cNvSpPr/>
                <p:nvPr/>
              </p:nvSpPr>
              <p:spPr>
                <a:xfrm>
                  <a:off x="7016760" y="35877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36" name="CustomShape 38"/>
                <p:cNvSpPr/>
                <p:nvPr/>
              </p:nvSpPr>
              <p:spPr>
                <a:xfrm>
                  <a:off x="7473960" y="35877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37" name="CustomShape 39"/>
                <p:cNvSpPr/>
                <p:nvPr/>
              </p:nvSpPr>
              <p:spPr>
                <a:xfrm>
                  <a:off x="7931160" y="35877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38" name="CustomShape 40"/>
                <p:cNvSpPr/>
                <p:nvPr/>
              </p:nvSpPr>
              <p:spPr>
                <a:xfrm>
                  <a:off x="8388360" y="35877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</p:grpSp>
          <p:grpSp>
            <p:nvGrpSpPr>
              <p:cNvPr id="739" name="Group 41"/>
              <p:cNvGrpSpPr/>
              <p:nvPr/>
            </p:nvGrpSpPr>
            <p:grpSpPr>
              <a:xfrm>
                <a:off x="587520" y="2673360"/>
                <a:ext cx="8245440" cy="444600"/>
                <a:chOff x="587520" y="2673360"/>
                <a:chExt cx="8245440" cy="444600"/>
              </a:xfrm>
            </p:grpSpPr>
            <p:sp>
              <p:nvSpPr>
                <p:cNvPr id="740" name="CustomShape 42"/>
                <p:cNvSpPr/>
                <p:nvPr/>
              </p:nvSpPr>
              <p:spPr>
                <a:xfrm>
                  <a:off x="587520" y="2673360"/>
                  <a:ext cx="44424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41" name="CustomShape 43"/>
                <p:cNvSpPr/>
                <p:nvPr/>
              </p:nvSpPr>
              <p:spPr>
                <a:xfrm>
                  <a:off x="1044720" y="2673360"/>
                  <a:ext cx="44424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42" name="CustomShape 44"/>
                <p:cNvSpPr/>
                <p:nvPr/>
              </p:nvSpPr>
              <p:spPr>
                <a:xfrm>
                  <a:off x="1501920" y="2673360"/>
                  <a:ext cx="44928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43" name="CustomShape 45"/>
                <p:cNvSpPr/>
                <p:nvPr/>
              </p:nvSpPr>
              <p:spPr>
                <a:xfrm>
                  <a:off x="1959120" y="2673360"/>
                  <a:ext cx="47304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44" name="CustomShape 46"/>
                <p:cNvSpPr/>
                <p:nvPr/>
              </p:nvSpPr>
              <p:spPr>
                <a:xfrm>
                  <a:off x="2444760" y="26733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45" name="CustomShape 47"/>
                <p:cNvSpPr/>
                <p:nvPr/>
              </p:nvSpPr>
              <p:spPr>
                <a:xfrm>
                  <a:off x="2901960" y="26733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46" name="CustomShape 48"/>
                <p:cNvSpPr/>
                <p:nvPr/>
              </p:nvSpPr>
              <p:spPr>
                <a:xfrm>
                  <a:off x="3359160" y="26733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47" name="CustomShape 49"/>
                <p:cNvSpPr/>
                <p:nvPr/>
              </p:nvSpPr>
              <p:spPr>
                <a:xfrm>
                  <a:off x="3816360" y="26733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48" name="CustomShape 50"/>
                <p:cNvSpPr/>
                <p:nvPr/>
              </p:nvSpPr>
              <p:spPr>
                <a:xfrm>
                  <a:off x="4273560" y="26733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49" name="CustomShape 51"/>
                <p:cNvSpPr/>
                <p:nvPr/>
              </p:nvSpPr>
              <p:spPr>
                <a:xfrm>
                  <a:off x="4730760" y="26733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50" name="CustomShape 52"/>
                <p:cNvSpPr/>
                <p:nvPr/>
              </p:nvSpPr>
              <p:spPr>
                <a:xfrm>
                  <a:off x="5187960" y="26733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51" name="CustomShape 53"/>
                <p:cNvSpPr/>
                <p:nvPr/>
              </p:nvSpPr>
              <p:spPr>
                <a:xfrm>
                  <a:off x="5645160" y="26733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52" name="CustomShape 54"/>
                <p:cNvSpPr/>
                <p:nvPr/>
              </p:nvSpPr>
              <p:spPr>
                <a:xfrm>
                  <a:off x="6102360" y="26733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53" name="CustomShape 55"/>
                <p:cNvSpPr/>
                <p:nvPr/>
              </p:nvSpPr>
              <p:spPr>
                <a:xfrm>
                  <a:off x="6559560" y="26733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54" name="CustomShape 56"/>
                <p:cNvSpPr/>
                <p:nvPr/>
              </p:nvSpPr>
              <p:spPr>
                <a:xfrm>
                  <a:off x="7016760" y="26733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55" name="CustomShape 57"/>
                <p:cNvSpPr/>
                <p:nvPr/>
              </p:nvSpPr>
              <p:spPr>
                <a:xfrm>
                  <a:off x="7473960" y="26733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56" name="CustomShape 58"/>
                <p:cNvSpPr/>
                <p:nvPr/>
              </p:nvSpPr>
              <p:spPr>
                <a:xfrm>
                  <a:off x="7931160" y="26733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57" name="CustomShape 59"/>
                <p:cNvSpPr/>
                <p:nvPr/>
              </p:nvSpPr>
              <p:spPr>
                <a:xfrm>
                  <a:off x="8388360" y="26733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</p:grpSp>
          <p:grpSp>
            <p:nvGrpSpPr>
              <p:cNvPr id="758" name="Group 60"/>
              <p:cNvGrpSpPr/>
              <p:nvPr/>
            </p:nvGrpSpPr>
            <p:grpSpPr>
              <a:xfrm>
                <a:off x="587520" y="2216160"/>
                <a:ext cx="8245440" cy="444600"/>
                <a:chOff x="587520" y="2216160"/>
                <a:chExt cx="8245440" cy="444600"/>
              </a:xfrm>
            </p:grpSpPr>
            <p:sp>
              <p:nvSpPr>
                <p:cNvPr id="759" name="CustomShape 61"/>
                <p:cNvSpPr/>
                <p:nvPr/>
              </p:nvSpPr>
              <p:spPr>
                <a:xfrm>
                  <a:off x="587520" y="2216160"/>
                  <a:ext cx="44424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60" name="CustomShape 62"/>
                <p:cNvSpPr/>
                <p:nvPr/>
              </p:nvSpPr>
              <p:spPr>
                <a:xfrm>
                  <a:off x="1044720" y="2216160"/>
                  <a:ext cx="44424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61" name="CustomShape 63"/>
                <p:cNvSpPr/>
                <p:nvPr/>
              </p:nvSpPr>
              <p:spPr>
                <a:xfrm>
                  <a:off x="6102360" y="22161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62" name="CustomShape 64"/>
                <p:cNvSpPr/>
                <p:nvPr/>
              </p:nvSpPr>
              <p:spPr>
                <a:xfrm>
                  <a:off x="6559560" y="22161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63" name="CustomShape 65"/>
                <p:cNvSpPr/>
                <p:nvPr/>
              </p:nvSpPr>
              <p:spPr>
                <a:xfrm>
                  <a:off x="7016760" y="22161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64" name="CustomShape 66"/>
                <p:cNvSpPr/>
                <p:nvPr/>
              </p:nvSpPr>
              <p:spPr>
                <a:xfrm>
                  <a:off x="7473960" y="22161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65" name="CustomShape 67"/>
                <p:cNvSpPr/>
                <p:nvPr/>
              </p:nvSpPr>
              <p:spPr>
                <a:xfrm>
                  <a:off x="7931160" y="22161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66" name="CustomShape 68"/>
                <p:cNvSpPr/>
                <p:nvPr/>
              </p:nvSpPr>
              <p:spPr>
                <a:xfrm>
                  <a:off x="8388360" y="22161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</p:grpSp>
          <p:grpSp>
            <p:nvGrpSpPr>
              <p:cNvPr id="767" name="Group 69"/>
              <p:cNvGrpSpPr/>
              <p:nvPr/>
            </p:nvGrpSpPr>
            <p:grpSpPr>
              <a:xfrm>
                <a:off x="587520" y="1758960"/>
                <a:ext cx="8245440" cy="444600"/>
                <a:chOff x="587520" y="1758960"/>
                <a:chExt cx="8245440" cy="444600"/>
              </a:xfrm>
            </p:grpSpPr>
            <p:sp>
              <p:nvSpPr>
                <p:cNvPr id="768" name="CustomShape 70"/>
                <p:cNvSpPr/>
                <p:nvPr/>
              </p:nvSpPr>
              <p:spPr>
                <a:xfrm>
                  <a:off x="587520" y="1758960"/>
                  <a:ext cx="44424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69" name="CustomShape 71"/>
                <p:cNvSpPr/>
                <p:nvPr/>
              </p:nvSpPr>
              <p:spPr>
                <a:xfrm>
                  <a:off x="1044720" y="1758960"/>
                  <a:ext cx="44424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70" name="CustomShape 72"/>
                <p:cNvSpPr/>
                <p:nvPr/>
              </p:nvSpPr>
              <p:spPr>
                <a:xfrm>
                  <a:off x="6102360" y="17589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71" name="CustomShape 73"/>
                <p:cNvSpPr/>
                <p:nvPr/>
              </p:nvSpPr>
              <p:spPr>
                <a:xfrm>
                  <a:off x="6559560" y="17589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72" name="CustomShape 74"/>
                <p:cNvSpPr/>
                <p:nvPr/>
              </p:nvSpPr>
              <p:spPr>
                <a:xfrm>
                  <a:off x="7016760" y="17589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73" name="CustomShape 75"/>
                <p:cNvSpPr/>
                <p:nvPr/>
              </p:nvSpPr>
              <p:spPr>
                <a:xfrm>
                  <a:off x="7473960" y="17589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74" name="CustomShape 76"/>
                <p:cNvSpPr/>
                <p:nvPr/>
              </p:nvSpPr>
              <p:spPr>
                <a:xfrm>
                  <a:off x="7931160" y="17589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75" name="CustomShape 77"/>
                <p:cNvSpPr/>
                <p:nvPr/>
              </p:nvSpPr>
              <p:spPr>
                <a:xfrm>
                  <a:off x="8388360" y="17589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</p:grpSp>
          <p:grpSp>
            <p:nvGrpSpPr>
              <p:cNvPr id="776" name="Group 78"/>
              <p:cNvGrpSpPr/>
              <p:nvPr/>
            </p:nvGrpSpPr>
            <p:grpSpPr>
              <a:xfrm>
                <a:off x="587520" y="1301760"/>
                <a:ext cx="8245440" cy="444600"/>
                <a:chOff x="587520" y="1301760"/>
                <a:chExt cx="8245440" cy="444600"/>
              </a:xfrm>
            </p:grpSpPr>
            <p:sp>
              <p:nvSpPr>
                <p:cNvPr id="777" name="CustomShape 79"/>
                <p:cNvSpPr/>
                <p:nvPr/>
              </p:nvSpPr>
              <p:spPr>
                <a:xfrm>
                  <a:off x="587520" y="1301760"/>
                  <a:ext cx="44424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78" name="CustomShape 80"/>
                <p:cNvSpPr/>
                <p:nvPr/>
              </p:nvSpPr>
              <p:spPr>
                <a:xfrm>
                  <a:off x="8388360" y="13017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</p:grpSp>
          <p:grpSp>
            <p:nvGrpSpPr>
              <p:cNvPr id="779" name="Group 81"/>
              <p:cNvGrpSpPr/>
              <p:nvPr/>
            </p:nvGrpSpPr>
            <p:grpSpPr>
              <a:xfrm>
                <a:off x="587520" y="4044960"/>
                <a:ext cx="4130640" cy="444600"/>
                <a:chOff x="587520" y="4044960"/>
                <a:chExt cx="4130640" cy="444600"/>
              </a:xfrm>
            </p:grpSpPr>
            <p:sp>
              <p:nvSpPr>
                <p:cNvPr id="780" name="CustomShape 82"/>
                <p:cNvSpPr/>
                <p:nvPr/>
              </p:nvSpPr>
              <p:spPr>
                <a:xfrm>
                  <a:off x="587520" y="4044960"/>
                  <a:ext cx="44424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81" name="CustomShape 83"/>
                <p:cNvSpPr/>
                <p:nvPr/>
              </p:nvSpPr>
              <p:spPr>
                <a:xfrm>
                  <a:off x="1044720" y="4044960"/>
                  <a:ext cx="44424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82" name="CustomShape 84"/>
                <p:cNvSpPr/>
                <p:nvPr/>
              </p:nvSpPr>
              <p:spPr>
                <a:xfrm>
                  <a:off x="1501920" y="4044960"/>
                  <a:ext cx="44424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83" name="CustomShape 85"/>
                <p:cNvSpPr/>
                <p:nvPr/>
              </p:nvSpPr>
              <p:spPr>
                <a:xfrm>
                  <a:off x="1987560" y="40449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84" name="CustomShape 86"/>
                <p:cNvSpPr/>
                <p:nvPr/>
              </p:nvSpPr>
              <p:spPr>
                <a:xfrm>
                  <a:off x="2444760" y="40449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85" name="CustomShape 87"/>
                <p:cNvSpPr/>
                <p:nvPr/>
              </p:nvSpPr>
              <p:spPr>
                <a:xfrm>
                  <a:off x="2901960" y="40449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86" name="CustomShape 88"/>
                <p:cNvSpPr/>
                <p:nvPr/>
              </p:nvSpPr>
              <p:spPr>
                <a:xfrm>
                  <a:off x="3359160" y="40449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87" name="CustomShape 89"/>
                <p:cNvSpPr/>
                <p:nvPr/>
              </p:nvSpPr>
              <p:spPr>
                <a:xfrm>
                  <a:off x="3816360" y="40449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88" name="CustomShape 90"/>
                <p:cNvSpPr/>
                <p:nvPr/>
              </p:nvSpPr>
              <p:spPr>
                <a:xfrm>
                  <a:off x="4273560" y="4044960"/>
                  <a:ext cx="444600" cy="44460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</p:grpSp>
        </p:grpSp>
        <p:grpSp>
          <p:nvGrpSpPr>
            <p:cNvPr id="789" name="Group 91"/>
            <p:cNvGrpSpPr/>
            <p:nvPr/>
          </p:nvGrpSpPr>
          <p:grpSpPr>
            <a:xfrm>
              <a:off x="2444760" y="5035680"/>
              <a:ext cx="6388200" cy="901440"/>
              <a:chOff x="2444760" y="5035680"/>
              <a:chExt cx="6388200" cy="901440"/>
            </a:xfrm>
          </p:grpSpPr>
          <p:grpSp>
            <p:nvGrpSpPr>
              <p:cNvPr id="790" name="Group 92"/>
              <p:cNvGrpSpPr/>
              <p:nvPr/>
            </p:nvGrpSpPr>
            <p:grpSpPr>
              <a:xfrm>
                <a:off x="2444760" y="5035680"/>
                <a:ext cx="6388200" cy="444240"/>
                <a:chOff x="2444760" y="5035680"/>
                <a:chExt cx="6388200" cy="444240"/>
              </a:xfrm>
            </p:grpSpPr>
            <p:sp>
              <p:nvSpPr>
                <p:cNvPr id="791" name="CustomShape 93"/>
                <p:cNvSpPr/>
                <p:nvPr/>
              </p:nvSpPr>
              <p:spPr>
                <a:xfrm>
                  <a:off x="2444760" y="5035680"/>
                  <a:ext cx="444600" cy="44424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92" name="CustomShape 94"/>
                <p:cNvSpPr/>
                <p:nvPr/>
              </p:nvSpPr>
              <p:spPr>
                <a:xfrm>
                  <a:off x="2901960" y="5035680"/>
                  <a:ext cx="444600" cy="44424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93" name="CustomShape 95"/>
                <p:cNvSpPr/>
                <p:nvPr/>
              </p:nvSpPr>
              <p:spPr>
                <a:xfrm>
                  <a:off x="3359160" y="5035680"/>
                  <a:ext cx="444600" cy="44424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94" name="CustomShape 96"/>
                <p:cNvSpPr/>
                <p:nvPr/>
              </p:nvSpPr>
              <p:spPr>
                <a:xfrm>
                  <a:off x="3816360" y="5035680"/>
                  <a:ext cx="444600" cy="44424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95" name="CustomShape 97"/>
                <p:cNvSpPr/>
                <p:nvPr/>
              </p:nvSpPr>
              <p:spPr>
                <a:xfrm>
                  <a:off x="4273560" y="5035680"/>
                  <a:ext cx="444600" cy="44424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96" name="CustomShape 98"/>
                <p:cNvSpPr/>
                <p:nvPr/>
              </p:nvSpPr>
              <p:spPr>
                <a:xfrm>
                  <a:off x="4730760" y="5035680"/>
                  <a:ext cx="444600" cy="44424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97" name="CustomShape 99"/>
                <p:cNvSpPr/>
                <p:nvPr/>
              </p:nvSpPr>
              <p:spPr>
                <a:xfrm>
                  <a:off x="5187960" y="5035680"/>
                  <a:ext cx="444600" cy="44424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98" name="CustomShape 100"/>
                <p:cNvSpPr/>
                <p:nvPr/>
              </p:nvSpPr>
              <p:spPr>
                <a:xfrm>
                  <a:off x="5645160" y="5035680"/>
                  <a:ext cx="444600" cy="44424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799" name="CustomShape 101"/>
                <p:cNvSpPr/>
                <p:nvPr/>
              </p:nvSpPr>
              <p:spPr>
                <a:xfrm>
                  <a:off x="6102360" y="5035680"/>
                  <a:ext cx="444600" cy="44424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800" name="CustomShape 102"/>
                <p:cNvSpPr/>
                <p:nvPr/>
              </p:nvSpPr>
              <p:spPr>
                <a:xfrm>
                  <a:off x="6559560" y="5035680"/>
                  <a:ext cx="444600" cy="44424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801" name="CustomShape 103"/>
                <p:cNvSpPr/>
                <p:nvPr/>
              </p:nvSpPr>
              <p:spPr>
                <a:xfrm>
                  <a:off x="7016760" y="5035680"/>
                  <a:ext cx="444600" cy="44424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802" name="CustomShape 104"/>
                <p:cNvSpPr/>
                <p:nvPr/>
              </p:nvSpPr>
              <p:spPr>
                <a:xfrm>
                  <a:off x="7473960" y="5035680"/>
                  <a:ext cx="444600" cy="44424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803" name="CustomShape 105"/>
                <p:cNvSpPr/>
                <p:nvPr/>
              </p:nvSpPr>
              <p:spPr>
                <a:xfrm>
                  <a:off x="7931160" y="5035680"/>
                  <a:ext cx="444600" cy="44424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804" name="CustomShape 106"/>
                <p:cNvSpPr/>
                <p:nvPr/>
              </p:nvSpPr>
              <p:spPr>
                <a:xfrm>
                  <a:off x="8388360" y="5035680"/>
                  <a:ext cx="444600" cy="44424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</p:grpSp>
          <p:grpSp>
            <p:nvGrpSpPr>
              <p:cNvPr id="805" name="Group 107"/>
              <p:cNvGrpSpPr/>
              <p:nvPr/>
            </p:nvGrpSpPr>
            <p:grpSpPr>
              <a:xfrm>
                <a:off x="2444760" y="5492880"/>
                <a:ext cx="6388200" cy="444240"/>
                <a:chOff x="2444760" y="5492880"/>
                <a:chExt cx="6388200" cy="444240"/>
              </a:xfrm>
            </p:grpSpPr>
            <p:sp>
              <p:nvSpPr>
                <p:cNvPr id="806" name="CustomShape 108"/>
                <p:cNvSpPr/>
                <p:nvPr/>
              </p:nvSpPr>
              <p:spPr>
                <a:xfrm>
                  <a:off x="2444760" y="5492880"/>
                  <a:ext cx="444600" cy="44424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807" name="CustomShape 109"/>
                <p:cNvSpPr/>
                <p:nvPr/>
              </p:nvSpPr>
              <p:spPr>
                <a:xfrm>
                  <a:off x="2901960" y="5492880"/>
                  <a:ext cx="444600" cy="44424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808" name="CustomShape 110"/>
                <p:cNvSpPr/>
                <p:nvPr/>
              </p:nvSpPr>
              <p:spPr>
                <a:xfrm>
                  <a:off x="3359160" y="5492880"/>
                  <a:ext cx="444600" cy="44424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809" name="CustomShape 111"/>
                <p:cNvSpPr/>
                <p:nvPr/>
              </p:nvSpPr>
              <p:spPr>
                <a:xfrm>
                  <a:off x="3816360" y="5492880"/>
                  <a:ext cx="444600" cy="44424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810" name="CustomShape 112"/>
                <p:cNvSpPr/>
                <p:nvPr/>
              </p:nvSpPr>
              <p:spPr>
                <a:xfrm>
                  <a:off x="4273560" y="5492880"/>
                  <a:ext cx="444600" cy="44424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811" name="CustomShape 113"/>
                <p:cNvSpPr/>
                <p:nvPr/>
              </p:nvSpPr>
              <p:spPr>
                <a:xfrm>
                  <a:off x="4730760" y="5492880"/>
                  <a:ext cx="444600" cy="44424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812" name="CustomShape 114"/>
                <p:cNvSpPr/>
                <p:nvPr/>
              </p:nvSpPr>
              <p:spPr>
                <a:xfrm>
                  <a:off x="5187960" y="5492880"/>
                  <a:ext cx="444600" cy="44424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813" name="CustomShape 115"/>
                <p:cNvSpPr/>
                <p:nvPr/>
              </p:nvSpPr>
              <p:spPr>
                <a:xfrm>
                  <a:off x="5645160" y="5492880"/>
                  <a:ext cx="444600" cy="44424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814" name="CustomShape 116"/>
                <p:cNvSpPr/>
                <p:nvPr/>
              </p:nvSpPr>
              <p:spPr>
                <a:xfrm>
                  <a:off x="6102360" y="5492880"/>
                  <a:ext cx="444600" cy="44424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815" name="CustomShape 117"/>
                <p:cNvSpPr/>
                <p:nvPr/>
              </p:nvSpPr>
              <p:spPr>
                <a:xfrm>
                  <a:off x="6559560" y="5492880"/>
                  <a:ext cx="444600" cy="44424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816" name="CustomShape 118"/>
                <p:cNvSpPr/>
                <p:nvPr/>
              </p:nvSpPr>
              <p:spPr>
                <a:xfrm>
                  <a:off x="7016760" y="5492880"/>
                  <a:ext cx="444600" cy="44424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817" name="CustomShape 119"/>
                <p:cNvSpPr/>
                <p:nvPr/>
              </p:nvSpPr>
              <p:spPr>
                <a:xfrm>
                  <a:off x="7473960" y="5492880"/>
                  <a:ext cx="444600" cy="44424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818" name="CustomShape 120"/>
                <p:cNvSpPr/>
                <p:nvPr/>
              </p:nvSpPr>
              <p:spPr>
                <a:xfrm>
                  <a:off x="7931160" y="5492880"/>
                  <a:ext cx="444600" cy="44424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819" name="CustomShape 121"/>
                <p:cNvSpPr/>
                <p:nvPr/>
              </p:nvSpPr>
              <p:spPr>
                <a:xfrm>
                  <a:off x="8388360" y="5492880"/>
                  <a:ext cx="444600" cy="44424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</p:grpSp>
        </p:grpSp>
      </p:grpSp>
      <p:sp>
        <p:nvSpPr>
          <p:cNvPr id="820" name="CustomShape 122"/>
          <p:cNvSpPr/>
          <p:nvPr/>
        </p:nvSpPr>
        <p:spPr>
          <a:xfrm>
            <a:off x="574560" y="701640"/>
            <a:ext cx="423720" cy="515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360" rIns="90360" tIns="44280" bIns="4428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1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21" name="CustomShape 123"/>
          <p:cNvSpPr/>
          <p:nvPr/>
        </p:nvSpPr>
        <p:spPr>
          <a:xfrm>
            <a:off x="1031760" y="1158840"/>
            <a:ext cx="423720" cy="515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360" rIns="90360" tIns="44280" bIns="4428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2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22" name="CustomShape 124"/>
          <p:cNvSpPr/>
          <p:nvPr/>
        </p:nvSpPr>
        <p:spPr>
          <a:xfrm>
            <a:off x="1621080" y="2149560"/>
            <a:ext cx="4460400" cy="574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360" rIns="90360" tIns="44280" bIns="4428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d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1  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d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2800" spc="-1" strike="noStrike" baseline="-25000">
                <a:solidFill>
                  <a:srgbClr val="000000"/>
                </a:solidFill>
                <a:latin typeface="Times New Roman"/>
              </a:rPr>
              <a:t>  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d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3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 d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4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 d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5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 d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6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 d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7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 d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8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 d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9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d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10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23" name="CustomShape 125"/>
          <p:cNvSpPr/>
          <p:nvPr/>
        </p:nvSpPr>
        <p:spPr>
          <a:xfrm>
            <a:off x="6132960" y="1235160"/>
            <a:ext cx="2224800" cy="515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360" rIns="90360" tIns="44280" bIns="4428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p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1  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p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 p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3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 p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4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 p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5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24" name="CustomShape 126"/>
          <p:cNvSpPr/>
          <p:nvPr/>
        </p:nvSpPr>
        <p:spPr>
          <a:xfrm>
            <a:off x="8451720" y="1235160"/>
            <a:ext cx="423720" cy="515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360" rIns="90360" tIns="44280" bIns="4428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2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25" name="CustomShape 127"/>
          <p:cNvSpPr/>
          <p:nvPr/>
        </p:nvSpPr>
        <p:spPr>
          <a:xfrm>
            <a:off x="8451720" y="1692360"/>
            <a:ext cx="463320" cy="515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360" rIns="90360" tIns="44280" bIns="4428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p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6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26" name="CustomShape 128"/>
          <p:cNvSpPr/>
          <p:nvPr/>
        </p:nvSpPr>
        <p:spPr>
          <a:xfrm>
            <a:off x="2669040" y="4511520"/>
            <a:ext cx="6113880" cy="515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360" rIns="90360" tIns="44280" bIns="4428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f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1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 f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 f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3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  f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4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  f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5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  f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6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 f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7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 f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8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  f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9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 f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10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f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11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f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12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f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13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f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14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27" name="CustomShape 129"/>
          <p:cNvSpPr/>
          <p:nvPr/>
        </p:nvSpPr>
        <p:spPr>
          <a:xfrm>
            <a:off x="109080" y="1387440"/>
            <a:ext cx="359640" cy="3075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360" rIns="90360" tIns="44280" bIns="4428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1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2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3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4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5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6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7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28" name="CustomShape 130"/>
          <p:cNvSpPr/>
          <p:nvPr/>
        </p:nvSpPr>
        <p:spPr>
          <a:xfrm flipV="1">
            <a:off x="1981080" y="4419720"/>
            <a:ext cx="457200" cy="13716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21600" y="6079"/>
                </a:moveTo>
                <a:lnTo>
                  <a:pt x="12427" y="0"/>
                </a:lnTo>
                <a:lnTo>
                  <a:pt x="12427" y="3375"/>
                </a:lnTo>
                <a:cubicBezTo>
                  <a:pt x="5564" y="3375"/>
                  <a:pt x="0" y="7307"/>
                  <a:pt x="0" y="12158"/>
                </a:cubicBezTo>
                <a:lnTo>
                  <a:pt x="0" y="21600"/>
                </a:lnTo>
                <a:lnTo>
                  <a:pt x="5528" y="21600"/>
                </a:lnTo>
                <a:lnTo>
                  <a:pt x="5528" y="12158"/>
                </a:lnTo>
                <a:cubicBezTo>
                  <a:pt x="5528" y="10294"/>
                  <a:pt x="8617" y="8783"/>
                  <a:pt x="12427" y="8783"/>
                </a:cubicBezTo>
                <a:lnTo>
                  <a:pt x="12427" y="12158"/>
                </a:lnTo>
                <a:close/>
              </a:path>
            </a:pathLst>
          </a:custGeom>
          <a:solidFill>
            <a:srgbClr val="ff9933"/>
          </a:solidFill>
          <a:ln w="93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29" name="TextShape 131"/>
          <p:cNvSpPr txBox="1"/>
          <p:nvPr/>
        </p:nvSpPr>
        <p:spPr>
          <a:xfrm>
            <a:off x="990720" y="-36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Subshells and the Periodic Table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</p:spTree>
  </p:cSld>
  <p:transition>
    <p:fade thruBlk="true"/>
  </p:transition>
</p:sld>
</file>

<file path=ppt/slides/slide6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Electron Configuration from </a:t>
            </a:r>
            <a:br/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the Periodic Table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831" name="TextShape 2"/>
          <p:cNvSpPr txBox="1"/>
          <p:nvPr/>
        </p:nvSpPr>
        <p:spPr>
          <a:xfrm>
            <a:off x="304920" y="1981080"/>
            <a:ext cx="8534160" cy="41148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The inner electron configuration is the same as the noble gas of the preceding period.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To get the outer electron configuration from the preceding noble gas, loop through the next period, marking the subshells as you go, until you reach the element.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The valence energy shell = the period number.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The 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d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 block is always one energy shell below the period number and the 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f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 is two energy shells below.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1869" dur="indefinite" restart="never" nodeType="tmRoot">
          <p:childTnLst>
            <p:seq>
              <p:cTn id="1870" dur="indefinite" nodeType="mainSeq">
                <p:childTnLst>
                  <p:par>
                    <p:cTn id="1871" fill="hold">
                      <p:stCondLst>
                        <p:cond delay="indefinite"/>
                      </p:stCondLst>
                      <p:childTnLst>
                        <p:par>
                          <p:cTn id="1872" fill="hold">
                            <p:stCondLst>
                              <p:cond delay="0"/>
                            </p:stCondLst>
                            <p:childTnLst>
                              <p:par>
                                <p:cTn id="1873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875" dur="500"/>
                                        <p:tgtEl>
                                          <p:spTgt spid="8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6" fill="hold">
                      <p:stCondLst>
                        <p:cond delay="indefinite"/>
                      </p:stCondLst>
                      <p:childTnLst>
                        <p:par>
                          <p:cTn id="1877" fill="hold">
                            <p:stCondLst>
                              <p:cond delay="0"/>
                            </p:stCondLst>
                            <p:childTnLst>
                              <p:par>
                                <p:cTn id="1878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880" dur="500"/>
                                        <p:tgtEl>
                                          <p:spTgt spid="8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1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883" dur="500"/>
                                        <p:tgtEl>
                                          <p:spTgt spid="8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4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886" dur="500"/>
                                        <p:tgtEl>
                                          <p:spTgt spid="8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xtShape 1"/>
          <p:cNvSpPr txBox="1"/>
          <p:nvPr/>
        </p:nvSpPr>
        <p:spPr>
          <a:xfrm>
            <a:off x="304560" y="380520"/>
            <a:ext cx="84582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Characterizing Waves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59" name="TextShape 2"/>
          <p:cNvSpPr txBox="1"/>
          <p:nvPr/>
        </p:nvSpPr>
        <p:spPr>
          <a:xfrm>
            <a:off x="304560" y="1371240"/>
            <a:ext cx="8458200" cy="472428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342720" indent="-34272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The </a:t>
            </a:r>
            <a:r>
              <a:rPr b="1" lang="en-US" sz="2800" spc="-1" strike="noStrike">
                <a:solidFill>
                  <a:srgbClr val="000000"/>
                </a:solidFill>
                <a:latin typeface="Times New Roman"/>
              </a:rPr>
              <a:t>amplitude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is the height of the wave. 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The distance from node to crest. 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2" marL="1143000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Wingdings" charset="2"/>
              <a:buChar char=""/>
              <a:tabLst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000" spc="-1" strike="noStrike">
                <a:solidFill>
                  <a:srgbClr val="000000"/>
                </a:solidFill>
                <a:latin typeface="Times New Roman"/>
              </a:rPr>
              <a:t>Or node to trough.</a:t>
            </a:r>
            <a:endParaRPr b="0" lang="en-US" sz="20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The amplitude is a measure of how intense the light is—the larger the amplitude, the brighter the light.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The </a:t>
            </a:r>
            <a:r>
              <a:rPr b="1" lang="en-US" sz="2800" spc="-1" strike="noStrike">
                <a:solidFill>
                  <a:srgbClr val="000000"/>
                </a:solidFill>
                <a:latin typeface="Times New Roman"/>
              </a:rPr>
              <a:t>wavelength (</a:t>
            </a:r>
            <a:r>
              <a:rPr b="1" lang="en-US" sz="2800" spc="-1" strike="noStrike">
                <a:solidFill>
                  <a:srgbClr val="000000"/>
                </a:solidFill>
                <a:latin typeface="Symbol"/>
                <a:ea typeface="Symbol"/>
              </a:rPr>
              <a:t></a:t>
            </a:r>
            <a:r>
              <a:rPr b="1" lang="en-US" sz="2800" spc="-1" strike="noStrike">
                <a:solidFill>
                  <a:srgbClr val="000000"/>
                </a:solidFill>
                <a:latin typeface="Times New Roman"/>
              </a:rPr>
              <a:t>)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is a measure of the distance covered by the wave.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The distance from one crest to the next. 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2" marL="1143000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Wingdings" charset="2"/>
              <a:buChar char=""/>
              <a:tabLst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000" spc="-1" strike="noStrike">
                <a:solidFill>
                  <a:srgbClr val="000000"/>
                </a:solidFill>
                <a:latin typeface="Times New Roman"/>
              </a:rPr>
              <a:t>Or the distance from one trough to the next, or the distance between alternate nodes.</a:t>
            </a:r>
            <a:endParaRPr b="0" lang="en-US" sz="20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Usually measured in nanometers.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2" marL="1143000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Wingdings" charset="2"/>
              <a:buChar char=""/>
              <a:tabLst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000" spc="-1" strike="noStrike">
                <a:solidFill>
                  <a:srgbClr val="000000"/>
                </a:solidFill>
                <a:latin typeface="Times New Roman"/>
              </a:rPr>
              <a:t>1 nm = 1 x 10</a:t>
            </a:r>
            <a:r>
              <a:rPr b="0" lang="en-US" sz="2000" spc="-1" strike="noStrike" baseline="50000">
                <a:solidFill>
                  <a:srgbClr val="000000"/>
                </a:solidFill>
                <a:latin typeface="Times New Roman"/>
              </a:rPr>
              <a:t>-9</a:t>
            </a:r>
            <a:r>
              <a:rPr b="0" lang="en-US" sz="2000" spc="-1" strike="noStrike">
                <a:solidFill>
                  <a:srgbClr val="000000"/>
                </a:solidFill>
                <a:latin typeface="Times New Roman"/>
              </a:rPr>
              <a:t> m</a:t>
            </a:r>
            <a:endParaRPr b="0" lang="en-US" sz="20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2" name="TextShape 1"/>
          <p:cNvSpPr txBox="1"/>
          <p:nvPr/>
        </p:nvSpPr>
        <p:spPr>
          <a:xfrm>
            <a:off x="685800" y="30456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Periodic Table and </a:t>
            </a:r>
            <a:br/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Valence Electrons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833" name="TextShape 2"/>
          <p:cNvSpPr txBox="1"/>
          <p:nvPr/>
        </p:nvSpPr>
        <p:spPr>
          <a:xfrm>
            <a:off x="609120" y="1828800"/>
            <a:ext cx="8001000" cy="41148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For the main group elements, the number of valence 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electrons is the same as the column number.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Except for He.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For the transition elements, the number of valence 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electrons is usually 2.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There are some elements whose electron configurations do 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not exactly fit our pattern.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Because as we traverse the transition metals we are putting 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electrons into a lower principal energy shell.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887" dur="indefinite" restart="never" nodeType="tmRoot">
          <p:childTnLst>
            <p:seq>
              <p:cTn id="1888" dur="indefinite" nodeType="mainSeq">
                <p:childTnLst>
                  <p:par>
                    <p:cTn id="1889" fill="hold">
                      <p:stCondLst>
                        <p:cond delay="indefinite"/>
                      </p:stCondLst>
                      <p:childTnLst>
                        <p:par>
                          <p:cTn id="1890" fill="hold">
                            <p:stCondLst>
                              <p:cond delay="0"/>
                            </p:stCondLst>
                            <p:childTnLst>
                              <p:par>
                                <p:cTn id="1891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893" dur="500"/>
                                        <p:tgtEl>
                                          <p:spTgt spid="8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4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896" dur="500"/>
                                        <p:tgtEl>
                                          <p:spTgt spid="8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7" fill="hold">
                      <p:stCondLst>
                        <p:cond delay="indefinite"/>
                      </p:stCondLst>
                      <p:childTnLst>
                        <p:par>
                          <p:cTn id="1898" fill="hold">
                            <p:stCondLst>
                              <p:cond delay="0"/>
                            </p:stCondLst>
                            <p:childTnLst>
                              <p:par>
                                <p:cTn id="1899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901" dur="500"/>
                                        <p:tgtEl>
                                          <p:spTgt spid="8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2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904" dur="500"/>
                                        <p:tgtEl>
                                          <p:spTgt spid="8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5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907" dur="500"/>
                                        <p:tgtEl>
                                          <p:spTgt spid="8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4" name="TextShape 1"/>
          <p:cNvSpPr txBox="1"/>
          <p:nvPr/>
        </p:nvSpPr>
        <p:spPr>
          <a:xfrm>
            <a:off x="685800" y="22824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Electron Configuration from</a:t>
            </a:r>
            <a:br/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the Periodic Table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835" name="CustomShape 2"/>
          <p:cNvSpPr/>
          <p:nvPr/>
        </p:nvSpPr>
        <p:spPr>
          <a:xfrm>
            <a:off x="2855160" y="5486400"/>
            <a:ext cx="3326400" cy="8254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P = [Ne]3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400" spc="-1" strike="noStrike" baseline="30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3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p</a:t>
            </a:r>
            <a:r>
              <a:rPr b="0" lang="en-US" sz="2400" spc="-1" strike="noStrike" baseline="30000">
                <a:solidFill>
                  <a:srgbClr val="000000"/>
                </a:solidFill>
                <a:latin typeface="Times New Roman"/>
              </a:rPr>
              <a:t>3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P has 5 valence electrons.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36" name="CustomShape 3"/>
          <p:cNvSpPr/>
          <p:nvPr/>
        </p:nvSpPr>
        <p:spPr>
          <a:xfrm>
            <a:off x="1295280" y="329724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37" name="CustomShape 4"/>
          <p:cNvSpPr/>
          <p:nvPr/>
        </p:nvSpPr>
        <p:spPr>
          <a:xfrm>
            <a:off x="1633680" y="3297240"/>
            <a:ext cx="32832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38" name="CustomShape 5"/>
          <p:cNvSpPr/>
          <p:nvPr/>
        </p:nvSpPr>
        <p:spPr>
          <a:xfrm>
            <a:off x="1971720" y="3297240"/>
            <a:ext cx="33984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39" name="CustomShape 6"/>
          <p:cNvSpPr/>
          <p:nvPr/>
        </p:nvSpPr>
        <p:spPr>
          <a:xfrm>
            <a:off x="2320920" y="3297240"/>
            <a:ext cx="33984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40" name="CustomShape 7"/>
          <p:cNvSpPr/>
          <p:nvPr/>
        </p:nvSpPr>
        <p:spPr>
          <a:xfrm>
            <a:off x="2668680" y="3297240"/>
            <a:ext cx="33012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41" name="CustomShape 8"/>
          <p:cNvSpPr/>
          <p:nvPr/>
        </p:nvSpPr>
        <p:spPr>
          <a:xfrm>
            <a:off x="3006720" y="3297240"/>
            <a:ext cx="33012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42" name="CustomShape 9"/>
          <p:cNvSpPr/>
          <p:nvPr/>
        </p:nvSpPr>
        <p:spPr>
          <a:xfrm>
            <a:off x="3346560" y="329724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43" name="CustomShape 10"/>
          <p:cNvSpPr/>
          <p:nvPr/>
        </p:nvSpPr>
        <p:spPr>
          <a:xfrm>
            <a:off x="3684600" y="329724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44" name="CustomShape 11"/>
          <p:cNvSpPr/>
          <p:nvPr/>
        </p:nvSpPr>
        <p:spPr>
          <a:xfrm>
            <a:off x="4022640" y="329724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45" name="CustomShape 12"/>
          <p:cNvSpPr/>
          <p:nvPr/>
        </p:nvSpPr>
        <p:spPr>
          <a:xfrm>
            <a:off x="4361040" y="3297240"/>
            <a:ext cx="32832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46" name="CustomShape 13"/>
          <p:cNvSpPr/>
          <p:nvPr/>
        </p:nvSpPr>
        <p:spPr>
          <a:xfrm>
            <a:off x="4699080" y="329724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47" name="CustomShape 14"/>
          <p:cNvSpPr/>
          <p:nvPr/>
        </p:nvSpPr>
        <p:spPr>
          <a:xfrm>
            <a:off x="5037120" y="329724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48" name="CustomShape 15"/>
          <p:cNvSpPr/>
          <p:nvPr/>
        </p:nvSpPr>
        <p:spPr>
          <a:xfrm>
            <a:off x="5375160" y="329724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49" name="CustomShape 16"/>
          <p:cNvSpPr/>
          <p:nvPr/>
        </p:nvSpPr>
        <p:spPr>
          <a:xfrm>
            <a:off x="5713560" y="3297240"/>
            <a:ext cx="32832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50" name="CustomShape 17"/>
          <p:cNvSpPr/>
          <p:nvPr/>
        </p:nvSpPr>
        <p:spPr>
          <a:xfrm>
            <a:off x="6051600" y="329724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51" name="CustomShape 18"/>
          <p:cNvSpPr/>
          <p:nvPr/>
        </p:nvSpPr>
        <p:spPr>
          <a:xfrm>
            <a:off x="6389640" y="329724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52" name="CustomShape 19"/>
          <p:cNvSpPr/>
          <p:nvPr/>
        </p:nvSpPr>
        <p:spPr>
          <a:xfrm>
            <a:off x="6727680" y="329724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53" name="CustomShape 20"/>
          <p:cNvSpPr/>
          <p:nvPr/>
        </p:nvSpPr>
        <p:spPr>
          <a:xfrm>
            <a:off x="7066080" y="3297240"/>
            <a:ext cx="32832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54" name="CustomShape 21"/>
          <p:cNvSpPr/>
          <p:nvPr/>
        </p:nvSpPr>
        <p:spPr>
          <a:xfrm>
            <a:off x="1295280" y="3683160"/>
            <a:ext cx="32868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55" name="CustomShape 22"/>
          <p:cNvSpPr/>
          <p:nvPr/>
        </p:nvSpPr>
        <p:spPr>
          <a:xfrm>
            <a:off x="1633680" y="3683160"/>
            <a:ext cx="32832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56" name="CustomShape 23"/>
          <p:cNvSpPr/>
          <p:nvPr/>
        </p:nvSpPr>
        <p:spPr>
          <a:xfrm>
            <a:off x="1971720" y="3683160"/>
            <a:ext cx="32868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57" name="CustomShape 24"/>
          <p:cNvSpPr/>
          <p:nvPr/>
        </p:nvSpPr>
        <p:spPr>
          <a:xfrm>
            <a:off x="2330280" y="3683160"/>
            <a:ext cx="33048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58" name="CustomShape 25"/>
          <p:cNvSpPr/>
          <p:nvPr/>
        </p:nvSpPr>
        <p:spPr>
          <a:xfrm>
            <a:off x="2668680" y="3683160"/>
            <a:ext cx="33012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59" name="CustomShape 26"/>
          <p:cNvSpPr/>
          <p:nvPr/>
        </p:nvSpPr>
        <p:spPr>
          <a:xfrm>
            <a:off x="3006720" y="3683160"/>
            <a:ext cx="33012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60" name="CustomShape 27"/>
          <p:cNvSpPr/>
          <p:nvPr/>
        </p:nvSpPr>
        <p:spPr>
          <a:xfrm>
            <a:off x="3346560" y="3683160"/>
            <a:ext cx="32868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61" name="CustomShape 28"/>
          <p:cNvSpPr/>
          <p:nvPr/>
        </p:nvSpPr>
        <p:spPr>
          <a:xfrm>
            <a:off x="3684600" y="3683160"/>
            <a:ext cx="32868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62" name="CustomShape 29"/>
          <p:cNvSpPr/>
          <p:nvPr/>
        </p:nvSpPr>
        <p:spPr>
          <a:xfrm>
            <a:off x="4022640" y="3683160"/>
            <a:ext cx="32868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63" name="CustomShape 30"/>
          <p:cNvSpPr/>
          <p:nvPr/>
        </p:nvSpPr>
        <p:spPr>
          <a:xfrm>
            <a:off x="4361040" y="3683160"/>
            <a:ext cx="32832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64" name="CustomShape 31"/>
          <p:cNvSpPr/>
          <p:nvPr/>
        </p:nvSpPr>
        <p:spPr>
          <a:xfrm>
            <a:off x="4699080" y="3683160"/>
            <a:ext cx="32868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65" name="CustomShape 32"/>
          <p:cNvSpPr/>
          <p:nvPr/>
        </p:nvSpPr>
        <p:spPr>
          <a:xfrm>
            <a:off x="5037120" y="3683160"/>
            <a:ext cx="32868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66" name="CustomShape 33"/>
          <p:cNvSpPr/>
          <p:nvPr/>
        </p:nvSpPr>
        <p:spPr>
          <a:xfrm>
            <a:off x="5375160" y="3683160"/>
            <a:ext cx="32868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67" name="CustomShape 34"/>
          <p:cNvSpPr/>
          <p:nvPr/>
        </p:nvSpPr>
        <p:spPr>
          <a:xfrm>
            <a:off x="5713560" y="3683160"/>
            <a:ext cx="32832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68" name="CustomShape 35"/>
          <p:cNvSpPr/>
          <p:nvPr/>
        </p:nvSpPr>
        <p:spPr>
          <a:xfrm>
            <a:off x="6051600" y="3683160"/>
            <a:ext cx="32868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69" name="CustomShape 36"/>
          <p:cNvSpPr/>
          <p:nvPr/>
        </p:nvSpPr>
        <p:spPr>
          <a:xfrm>
            <a:off x="6389640" y="3683160"/>
            <a:ext cx="32868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70" name="CustomShape 37"/>
          <p:cNvSpPr/>
          <p:nvPr/>
        </p:nvSpPr>
        <p:spPr>
          <a:xfrm>
            <a:off x="6727680" y="3683160"/>
            <a:ext cx="32868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71" name="CustomShape 38"/>
          <p:cNvSpPr/>
          <p:nvPr/>
        </p:nvSpPr>
        <p:spPr>
          <a:xfrm>
            <a:off x="7066080" y="3683160"/>
            <a:ext cx="32832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72" name="CustomShape 39"/>
          <p:cNvSpPr/>
          <p:nvPr/>
        </p:nvSpPr>
        <p:spPr>
          <a:xfrm>
            <a:off x="1295280" y="291132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73" name="CustomShape 40"/>
          <p:cNvSpPr/>
          <p:nvPr/>
        </p:nvSpPr>
        <p:spPr>
          <a:xfrm>
            <a:off x="1633680" y="2911320"/>
            <a:ext cx="32832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74" name="CustomShape 41"/>
          <p:cNvSpPr/>
          <p:nvPr/>
        </p:nvSpPr>
        <p:spPr>
          <a:xfrm>
            <a:off x="1971720" y="2911320"/>
            <a:ext cx="33192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75" name="CustomShape 42"/>
          <p:cNvSpPr/>
          <p:nvPr/>
        </p:nvSpPr>
        <p:spPr>
          <a:xfrm>
            <a:off x="2309760" y="2911320"/>
            <a:ext cx="35100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76" name="CustomShape 43"/>
          <p:cNvSpPr/>
          <p:nvPr/>
        </p:nvSpPr>
        <p:spPr>
          <a:xfrm>
            <a:off x="2668680" y="2911320"/>
            <a:ext cx="33012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77" name="CustomShape 44"/>
          <p:cNvSpPr/>
          <p:nvPr/>
        </p:nvSpPr>
        <p:spPr>
          <a:xfrm>
            <a:off x="3006720" y="2911320"/>
            <a:ext cx="33012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78" name="CustomShape 45"/>
          <p:cNvSpPr/>
          <p:nvPr/>
        </p:nvSpPr>
        <p:spPr>
          <a:xfrm>
            <a:off x="3346560" y="291132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79" name="CustomShape 46"/>
          <p:cNvSpPr/>
          <p:nvPr/>
        </p:nvSpPr>
        <p:spPr>
          <a:xfrm>
            <a:off x="3684600" y="291132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80" name="CustomShape 47"/>
          <p:cNvSpPr/>
          <p:nvPr/>
        </p:nvSpPr>
        <p:spPr>
          <a:xfrm>
            <a:off x="4022640" y="291132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81" name="CustomShape 48"/>
          <p:cNvSpPr/>
          <p:nvPr/>
        </p:nvSpPr>
        <p:spPr>
          <a:xfrm>
            <a:off x="4361040" y="2911320"/>
            <a:ext cx="32832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82" name="CustomShape 49"/>
          <p:cNvSpPr/>
          <p:nvPr/>
        </p:nvSpPr>
        <p:spPr>
          <a:xfrm>
            <a:off x="4699080" y="291132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83" name="CustomShape 50"/>
          <p:cNvSpPr/>
          <p:nvPr/>
        </p:nvSpPr>
        <p:spPr>
          <a:xfrm>
            <a:off x="5037120" y="291132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84" name="CustomShape 51"/>
          <p:cNvSpPr/>
          <p:nvPr/>
        </p:nvSpPr>
        <p:spPr>
          <a:xfrm>
            <a:off x="5375160" y="291132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85" name="CustomShape 52"/>
          <p:cNvSpPr/>
          <p:nvPr/>
        </p:nvSpPr>
        <p:spPr>
          <a:xfrm>
            <a:off x="5713560" y="2911320"/>
            <a:ext cx="32832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86" name="CustomShape 53"/>
          <p:cNvSpPr/>
          <p:nvPr/>
        </p:nvSpPr>
        <p:spPr>
          <a:xfrm>
            <a:off x="6051600" y="291132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800" spc="-1" strike="noStrike">
                <a:solidFill>
                  <a:srgbClr val="ff0000"/>
                </a:solidFill>
                <a:latin typeface="Times New Roman"/>
              </a:rPr>
              <a:t>3</a:t>
            </a:r>
            <a:r>
              <a:rPr b="0" i="1" lang="en-US" sz="1800" spc="-1" strike="noStrike">
                <a:solidFill>
                  <a:srgbClr val="ff0000"/>
                </a:solidFill>
                <a:latin typeface="Times New Roman"/>
              </a:rPr>
              <a:t>p</a:t>
            </a:r>
            <a:r>
              <a:rPr b="0" lang="en-US" sz="1800" spc="-1" strike="noStrike" baseline="30000">
                <a:solidFill>
                  <a:srgbClr val="ff0000"/>
                </a:solidFill>
                <a:latin typeface="Times New Roman"/>
              </a:rPr>
              <a:t>3</a:t>
            </a:r>
            <a:endParaRPr b="0" lang="en-US" sz="18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87" name="CustomShape 54"/>
          <p:cNvSpPr/>
          <p:nvPr/>
        </p:nvSpPr>
        <p:spPr>
          <a:xfrm>
            <a:off x="6389640" y="291132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88" name="CustomShape 55"/>
          <p:cNvSpPr/>
          <p:nvPr/>
        </p:nvSpPr>
        <p:spPr>
          <a:xfrm>
            <a:off x="6727680" y="291132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89" name="CustomShape 56"/>
          <p:cNvSpPr/>
          <p:nvPr/>
        </p:nvSpPr>
        <p:spPr>
          <a:xfrm>
            <a:off x="7066080" y="2911320"/>
            <a:ext cx="32832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90" name="CustomShape 57"/>
          <p:cNvSpPr/>
          <p:nvPr/>
        </p:nvSpPr>
        <p:spPr>
          <a:xfrm>
            <a:off x="1295280" y="252576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91" name="CustomShape 58"/>
          <p:cNvSpPr/>
          <p:nvPr/>
        </p:nvSpPr>
        <p:spPr>
          <a:xfrm>
            <a:off x="1633680" y="2525760"/>
            <a:ext cx="32832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92" name="CustomShape 59"/>
          <p:cNvSpPr/>
          <p:nvPr/>
        </p:nvSpPr>
        <p:spPr>
          <a:xfrm>
            <a:off x="5375160" y="252576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93" name="CustomShape 60"/>
          <p:cNvSpPr/>
          <p:nvPr/>
        </p:nvSpPr>
        <p:spPr>
          <a:xfrm>
            <a:off x="5713560" y="2525760"/>
            <a:ext cx="32832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94" name="CustomShape 61"/>
          <p:cNvSpPr/>
          <p:nvPr/>
        </p:nvSpPr>
        <p:spPr>
          <a:xfrm>
            <a:off x="6051600" y="252576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000" spc="-1" strike="noStrike">
                <a:solidFill>
                  <a:srgbClr val="ff0000"/>
                </a:solidFill>
                <a:latin typeface="Times New Roman"/>
              </a:rPr>
              <a:t>P</a:t>
            </a:r>
            <a:endParaRPr b="0" lang="en-US" sz="2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95" name="CustomShape 62"/>
          <p:cNvSpPr/>
          <p:nvPr/>
        </p:nvSpPr>
        <p:spPr>
          <a:xfrm>
            <a:off x="6389640" y="252576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96" name="CustomShape 63"/>
          <p:cNvSpPr/>
          <p:nvPr/>
        </p:nvSpPr>
        <p:spPr>
          <a:xfrm>
            <a:off x="6727680" y="252576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97" name="CustomShape 64"/>
          <p:cNvSpPr/>
          <p:nvPr/>
        </p:nvSpPr>
        <p:spPr>
          <a:xfrm>
            <a:off x="7066080" y="2525760"/>
            <a:ext cx="32832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98" name="CustomShape 65"/>
          <p:cNvSpPr/>
          <p:nvPr/>
        </p:nvSpPr>
        <p:spPr>
          <a:xfrm>
            <a:off x="1295280" y="2138400"/>
            <a:ext cx="32868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99" name="CustomShape 66"/>
          <p:cNvSpPr/>
          <p:nvPr/>
        </p:nvSpPr>
        <p:spPr>
          <a:xfrm>
            <a:off x="1633680" y="2138400"/>
            <a:ext cx="32832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00" name="CustomShape 67"/>
          <p:cNvSpPr/>
          <p:nvPr/>
        </p:nvSpPr>
        <p:spPr>
          <a:xfrm>
            <a:off x="5375160" y="2138400"/>
            <a:ext cx="32868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01" name="CustomShape 68"/>
          <p:cNvSpPr/>
          <p:nvPr/>
        </p:nvSpPr>
        <p:spPr>
          <a:xfrm>
            <a:off x="5713560" y="2138400"/>
            <a:ext cx="32832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02" name="CustomShape 69"/>
          <p:cNvSpPr/>
          <p:nvPr/>
        </p:nvSpPr>
        <p:spPr>
          <a:xfrm>
            <a:off x="6051600" y="2138400"/>
            <a:ext cx="32868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03" name="CustomShape 70"/>
          <p:cNvSpPr/>
          <p:nvPr/>
        </p:nvSpPr>
        <p:spPr>
          <a:xfrm>
            <a:off x="6389640" y="2138400"/>
            <a:ext cx="32868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04" name="CustomShape 71"/>
          <p:cNvSpPr/>
          <p:nvPr/>
        </p:nvSpPr>
        <p:spPr>
          <a:xfrm>
            <a:off x="6727680" y="2138400"/>
            <a:ext cx="32868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05" name="CustomShape 72"/>
          <p:cNvSpPr/>
          <p:nvPr/>
        </p:nvSpPr>
        <p:spPr>
          <a:xfrm>
            <a:off x="7067520" y="2143080"/>
            <a:ext cx="32868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000" spc="-1" strike="noStrike">
                <a:solidFill>
                  <a:srgbClr val="ff0000"/>
                </a:solidFill>
                <a:latin typeface="Times New Roman"/>
              </a:rPr>
              <a:t>Ne</a:t>
            </a:r>
            <a:endParaRPr b="0" lang="en-US" sz="2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906" name="CustomShape 73"/>
          <p:cNvSpPr/>
          <p:nvPr/>
        </p:nvSpPr>
        <p:spPr>
          <a:xfrm>
            <a:off x="1295280" y="175248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07" name="CustomShape 74"/>
          <p:cNvSpPr/>
          <p:nvPr/>
        </p:nvSpPr>
        <p:spPr>
          <a:xfrm>
            <a:off x="7066080" y="1752480"/>
            <a:ext cx="328320" cy="3891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08" name="CustomShape 75"/>
          <p:cNvSpPr/>
          <p:nvPr/>
        </p:nvSpPr>
        <p:spPr>
          <a:xfrm>
            <a:off x="1295280" y="4070520"/>
            <a:ext cx="328680" cy="3744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09" name="CustomShape 76"/>
          <p:cNvSpPr/>
          <p:nvPr/>
        </p:nvSpPr>
        <p:spPr>
          <a:xfrm>
            <a:off x="1633680" y="4070520"/>
            <a:ext cx="328320" cy="3744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10" name="CustomShape 77"/>
          <p:cNvSpPr/>
          <p:nvPr/>
        </p:nvSpPr>
        <p:spPr>
          <a:xfrm>
            <a:off x="1971720" y="4070520"/>
            <a:ext cx="328680" cy="3744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11" name="CustomShape 78"/>
          <p:cNvSpPr/>
          <p:nvPr/>
        </p:nvSpPr>
        <p:spPr>
          <a:xfrm>
            <a:off x="2332080" y="4070520"/>
            <a:ext cx="328680" cy="3744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12" name="CustomShape 79"/>
          <p:cNvSpPr/>
          <p:nvPr/>
        </p:nvSpPr>
        <p:spPr>
          <a:xfrm>
            <a:off x="2670120" y="4070520"/>
            <a:ext cx="328680" cy="3744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13" name="CustomShape 80"/>
          <p:cNvSpPr/>
          <p:nvPr/>
        </p:nvSpPr>
        <p:spPr>
          <a:xfrm>
            <a:off x="3008160" y="4070520"/>
            <a:ext cx="328680" cy="3744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14" name="CustomShape 81"/>
          <p:cNvSpPr/>
          <p:nvPr/>
        </p:nvSpPr>
        <p:spPr>
          <a:xfrm>
            <a:off x="3346560" y="4070520"/>
            <a:ext cx="328680" cy="3744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15" name="CustomShape 82"/>
          <p:cNvSpPr/>
          <p:nvPr/>
        </p:nvSpPr>
        <p:spPr>
          <a:xfrm>
            <a:off x="3684600" y="4070520"/>
            <a:ext cx="328680" cy="3744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16" name="CustomShape 83"/>
          <p:cNvSpPr/>
          <p:nvPr/>
        </p:nvSpPr>
        <p:spPr>
          <a:xfrm>
            <a:off x="4022640" y="4070520"/>
            <a:ext cx="328680" cy="3744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grpSp>
        <p:nvGrpSpPr>
          <p:cNvPr id="917" name="Group 84"/>
          <p:cNvGrpSpPr/>
          <p:nvPr/>
        </p:nvGrpSpPr>
        <p:grpSpPr>
          <a:xfrm>
            <a:off x="3581280" y="4572000"/>
            <a:ext cx="4724280" cy="761760"/>
            <a:chOff x="3581280" y="4572000"/>
            <a:chExt cx="4724280" cy="761760"/>
          </a:xfrm>
        </p:grpSpPr>
        <p:grpSp>
          <p:nvGrpSpPr>
            <p:cNvPr id="918" name="Group 85"/>
            <p:cNvGrpSpPr/>
            <p:nvPr/>
          </p:nvGrpSpPr>
          <p:grpSpPr>
            <a:xfrm>
              <a:off x="3581280" y="4572000"/>
              <a:ext cx="4724280" cy="375480"/>
              <a:chOff x="3581280" y="4572000"/>
              <a:chExt cx="4724280" cy="375480"/>
            </a:xfrm>
          </p:grpSpPr>
          <p:sp>
            <p:nvSpPr>
              <p:cNvPr id="919" name="CustomShape 86"/>
              <p:cNvSpPr/>
              <p:nvPr/>
            </p:nvSpPr>
            <p:spPr>
              <a:xfrm>
                <a:off x="3581280" y="457200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920" name="CustomShape 87"/>
              <p:cNvSpPr/>
              <p:nvPr/>
            </p:nvSpPr>
            <p:spPr>
              <a:xfrm>
                <a:off x="3919320" y="457200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921" name="CustomShape 88"/>
              <p:cNvSpPr/>
              <p:nvPr/>
            </p:nvSpPr>
            <p:spPr>
              <a:xfrm>
                <a:off x="4257360" y="457200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922" name="CustomShape 89"/>
              <p:cNvSpPr/>
              <p:nvPr/>
            </p:nvSpPr>
            <p:spPr>
              <a:xfrm>
                <a:off x="4595400" y="457200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923" name="CustomShape 90"/>
              <p:cNvSpPr/>
              <p:nvPr/>
            </p:nvSpPr>
            <p:spPr>
              <a:xfrm>
                <a:off x="4933800" y="457200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924" name="CustomShape 91"/>
              <p:cNvSpPr/>
              <p:nvPr/>
            </p:nvSpPr>
            <p:spPr>
              <a:xfrm>
                <a:off x="5271840" y="457200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925" name="CustomShape 92"/>
              <p:cNvSpPr/>
              <p:nvPr/>
            </p:nvSpPr>
            <p:spPr>
              <a:xfrm>
                <a:off x="5609880" y="457200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926" name="CustomShape 93"/>
              <p:cNvSpPr/>
              <p:nvPr/>
            </p:nvSpPr>
            <p:spPr>
              <a:xfrm>
                <a:off x="5948280" y="457200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927" name="CustomShape 94"/>
              <p:cNvSpPr/>
              <p:nvPr/>
            </p:nvSpPr>
            <p:spPr>
              <a:xfrm>
                <a:off x="6286320" y="457200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928" name="CustomShape 95"/>
              <p:cNvSpPr/>
              <p:nvPr/>
            </p:nvSpPr>
            <p:spPr>
              <a:xfrm>
                <a:off x="6624360" y="457200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929" name="CustomShape 96"/>
              <p:cNvSpPr/>
              <p:nvPr/>
            </p:nvSpPr>
            <p:spPr>
              <a:xfrm>
                <a:off x="6962400" y="457200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930" name="CustomShape 97"/>
              <p:cNvSpPr/>
              <p:nvPr/>
            </p:nvSpPr>
            <p:spPr>
              <a:xfrm>
                <a:off x="7300800" y="457200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931" name="CustomShape 98"/>
              <p:cNvSpPr/>
              <p:nvPr/>
            </p:nvSpPr>
            <p:spPr>
              <a:xfrm>
                <a:off x="7638840" y="457200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932" name="CustomShape 99"/>
              <p:cNvSpPr/>
              <p:nvPr/>
            </p:nvSpPr>
            <p:spPr>
              <a:xfrm>
                <a:off x="7976880" y="457200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</p:grpSp>
        <p:grpSp>
          <p:nvGrpSpPr>
            <p:cNvPr id="933" name="Group 100"/>
            <p:cNvGrpSpPr/>
            <p:nvPr/>
          </p:nvGrpSpPr>
          <p:grpSpPr>
            <a:xfrm>
              <a:off x="3581280" y="4958280"/>
              <a:ext cx="4724280" cy="375480"/>
              <a:chOff x="3581280" y="4958280"/>
              <a:chExt cx="4724280" cy="375480"/>
            </a:xfrm>
          </p:grpSpPr>
          <p:sp>
            <p:nvSpPr>
              <p:cNvPr id="934" name="CustomShape 101"/>
              <p:cNvSpPr/>
              <p:nvPr/>
            </p:nvSpPr>
            <p:spPr>
              <a:xfrm>
                <a:off x="3581280" y="495828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935" name="CustomShape 102"/>
              <p:cNvSpPr/>
              <p:nvPr/>
            </p:nvSpPr>
            <p:spPr>
              <a:xfrm>
                <a:off x="3919320" y="495828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936" name="CustomShape 103"/>
              <p:cNvSpPr/>
              <p:nvPr/>
            </p:nvSpPr>
            <p:spPr>
              <a:xfrm>
                <a:off x="4257360" y="495828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937" name="CustomShape 104"/>
              <p:cNvSpPr/>
              <p:nvPr/>
            </p:nvSpPr>
            <p:spPr>
              <a:xfrm>
                <a:off x="4595400" y="495828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938" name="CustomShape 105"/>
              <p:cNvSpPr/>
              <p:nvPr/>
            </p:nvSpPr>
            <p:spPr>
              <a:xfrm>
                <a:off x="4933800" y="495828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939" name="CustomShape 106"/>
              <p:cNvSpPr/>
              <p:nvPr/>
            </p:nvSpPr>
            <p:spPr>
              <a:xfrm>
                <a:off x="5271840" y="495828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940" name="CustomShape 107"/>
              <p:cNvSpPr/>
              <p:nvPr/>
            </p:nvSpPr>
            <p:spPr>
              <a:xfrm>
                <a:off x="5609880" y="495828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941" name="CustomShape 108"/>
              <p:cNvSpPr/>
              <p:nvPr/>
            </p:nvSpPr>
            <p:spPr>
              <a:xfrm>
                <a:off x="5948280" y="495828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942" name="CustomShape 109"/>
              <p:cNvSpPr/>
              <p:nvPr/>
            </p:nvSpPr>
            <p:spPr>
              <a:xfrm>
                <a:off x="6286320" y="495828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943" name="CustomShape 110"/>
              <p:cNvSpPr/>
              <p:nvPr/>
            </p:nvSpPr>
            <p:spPr>
              <a:xfrm>
                <a:off x="6624360" y="495828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944" name="CustomShape 111"/>
              <p:cNvSpPr/>
              <p:nvPr/>
            </p:nvSpPr>
            <p:spPr>
              <a:xfrm>
                <a:off x="6962400" y="495828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945" name="CustomShape 112"/>
              <p:cNvSpPr/>
              <p:nvPr/>
            </p:nvSpPr>
            <p:spPr>
              <a:xfrm>
                <a:off x="7300800" y="495828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946" name="CustomShape 113"/>
              <p:cNvSpPr/>
              <p:nvPr/>
            </p:nvSpPr>
            <p:spPr>
              <a:xfrm>
                <a:off x="7638840" y="495828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947" name="CustomShape 114"/>
              <p:cNvSpPr/>
              <p:nvPr/>
            </p:nvSpPr>
            <p:spPr>
              <a:xfrm>
                <a:off x="7976880" y="495828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</p:grpSp>
      </p:grpSp>
      <p:sp>
        <p:nvSpPr>
          <p:cNvPr id="948" name="CustomShape 115"/>
          <p:cNvSpPr/>
          <p:nvPr/>
        </p:nvSpPr>
        <p:spPr>
          <a:xfrm>
            <a:off x="839880" y="1752480"/>
            <a:ext cx="333000" cy="26910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spcBef>
                <a:spcPts val="48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1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spcBef>
                <a:spcPts val="48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2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spcBef>
                <a:spcPts val="48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3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spcBef>
                <a:spcPts val="48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4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spcBef>
                <a:spcPts val="48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5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spcBef>
                <a:spcPts val="48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6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spcBef>
                <a:spcPts val="48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7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949" name="CustomShape 116"/>
          <p:cNvSpPr/>
          <p:nvPr/>
        </p:nvSpPr>
        <p:spPr>
          <a:xfrm>
            <a:off x="1221480" y="1384200"/>
            <a:ext cx="474840" cy="3834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900" spc="-1" strike="noStrike">
                <a:solidFill>
                  <a:srgbClr val="000000"/>
                </a:solidFill>
                <a:latin typeface="Times New Roman"/>
              </a:rPr>
              <a:t>1A</a:t>
            </a:r>
            <a:endParaRPr b="0" lang="en-US" sz="19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950" name="CustomShape 117"/>
          <p:cNvSpPr/>
          <p:nvPr/>
        </p:nvSpPr>
        <p:spPr>
          <a:xfrm>
            <a:off x="1602360" y="1765440"/>
            <a:ext cx="474840" cy="3834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900" spc="-1" strike="noStrike">
                <a:solidFill>
                  <a:srgbClr val="000000"/>
                </a:solidFill>
                <a:latin typeface="Times New Roman"/>
              </a:rPr>
              <a:t>2A</a:t>
            </a:r>
            <a:endParaRPr b="0" lang="en-US" sz="19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951" name="CustomShape 118"/>
          <p:cNvSpPr/>
          <p:nvPr/>
        </p:nvSpPr>
        <p:spPr>
          <a:xfrm>
            <a:off x="5259960" y="1752480"/>
            <a:ext cx="474840" cy="3834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900" spc="-1" strike="noStrike">
                <a:solidFill>
                  <a:srgbClr val="000000"/>
                </a:solidFill>
                <a:latin typeface="Times New Roman"/>
              </a:rPr>
              <a:t>3A</a:t>
            </a:r>
            <a:endParaRPr b="0" lang="en-US" sz="19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952" name="CustomShape 119"/>
          <p:cNvSpPr/>
          <p:nvPr/>
        </p:nvSpPr>
        <p:spPr>
          <a:xfrm>
            <a:off x="5621760" y="1752480"/>
            <a:ext cx="474840" cy="3834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900" spc="-1" strike="noStrike">
                <a:solidFill>
                  <a:srgbClr val="000000"/>
                </a:solidFill>
                <a:latin typeface="Times New Roman"/>
              </a:rPr>
              <a:t>4A</a:t>
            </a:r>
            <a:endParaRPr b="0" lang="en-US" sz="19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953" name="CustomShape 120"/>
          <p:cNvSpPr/>
          <p:nvPr/>
        </p:nvSpPr>
        <p:spPr>
          <a:xfrm>
            <a:off x="5983920" y="1752480"/>
            <a:ext cx="474840" cy="3834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900" spc="-1" strike="noStrike">
                <a:solidFill>
                  <a:srgbClr val="ff0000"/>
                </a:solidFill>
                <a:latin typeface="Times New Roman"/>
              </a:rPr>
              <a:t>5A</a:t>
            </a:r>
            <a:endParaRPr b="0" lang="en-US" sz="19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954" name="CustomShape 121"/>
          <p:cNvSpPr/>
          <p:nvPr/>
        </p:nvSpPr>
        <p:spPr>
          <a:xfrm>
            <a:off x="6345720" y="1752480"/>
            <a:ext cx="474840" cy="3834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900" spc="-1" strike="noStrike">
                <a:solidFill>
                  <a:srgbClr val="000000"/>
                </a:solidFill>
                <a:latin typeface="Times New Roman"/>
              </a:rPr>
              <a:t>6A</a:t>
            </a:r>
            <a:endParaRPr b="0" lang="en-US" sz="19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955" name="CustomShape 122"/>
          <p:cNvSpPr/>
          <p:nvPr/>
        </p:nvSpPr>
        <p:spPr>
          <a:xfrm>
            <a:off x="6679080" y="1752480"/>
            <a:ext cx="474840" cy="3834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900" spc="-1" strike="noStrike">
                <a:solidFill>
                  <a:srgbClr val="000000"/>
                </a:solidFill>
                <a:latin typeface="Times New Roman"/>
              </a:rPr>
              <a:t>7A</a:t>
            </a:r>
            <a:endParaRPr b="0" lang="en-US" sz="19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956" name="CustomShape 123"/>
          <p:cNvSpPr/>
          <p:nvPr/>
        </p:nvSpPr>
        <p:spPr>
          <a:xfrm>
            <a:off x="7012440" y="1371600"/>
            <a:ext cx="474840" cy="3834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900" spc="-1" strike="noStrike">
                <a:solidFill>
                  <a:srgbClr val="000000"/>
                </a:solidFill>
                <a:latin typeface="Times New Roman"/>
              </a:rPr>
              <a:t>8A</a:t>
            </a:r>
            <a:endParaRPr b="0" lang="en-US" sz="19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957" name="CustomShape 124"/>
          <p:cNvSpPr/>
          <p:nvPr/>
        </p:nvSpPr>
        <p:spPr>
          <a:xfrm>
            <a:off x="1971720" y="2552760"/>
            <a:ext cx="450720" cy="3682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800" spc="-1" strike="noStrike">
                <a:solidFill>
                  <a:srgbClr val="ff0000"/>
                </a:solidFill>
                <a:latin typeface="Times New Roman"/>
              </a:rPr>
              <a:t>3</a:t>
            </a:r>
            <a:r>
              <a:rPr b="0" i="1" lang="en-US" sz="1800" spc="-1" strike="noStrike">
                <a:solidFill>
                  <a:srgbClr val="ff0000"/>
                </a:solidFill>
                <a:latin typeface="Times New Roman"/>
              </a:rPr>
              <a:t>s</a:t>
            </a:r>
            <a:r>
              <a:rPr b="0" lang="en-US" sz="1800" spc="-1" strike="noStrike" baseline="30000">
                <a:solidFill>
                  <a:srgbClr val="ff0000"/>
                </a:solidFill>
                <a:latin typeface="Times New Roman"/>
              </a:rPr>
              <a:t>2</a:t>
            </a:r>
            <a:endParaRPr b="0" lang="en-US" sz="1800" spc="-1" strike="noStrike">
              <a:solidFill>
                <a:srgbClr val="000000"/>
              </a:solidFill>
              <a:latin typeface="Times New Roman"/>
            </a:endParaRPr>
          </a:p>
        </p:txBody>
      </p:sp>
      <p:cxnSp>
        <p:nvCxnSpPr>
          <p:cNvPr id="958" name="Line 125"/>
          <p:cNvCxnSpPr/>
          <p:nvPr/>
        </p:nvCxnSpPr>
        <p:spPr>
          <a:xfrm flipH="1">
            <a:off x="1981080" y="2362320"/>
            <a:ext cx="5429880" cy="381600"/>
          </a:xfrm>
          <a:prstGeom prst="curvedConnector3">
            <a:avLst/>
          </a:prstGeom>
          <a:ln w="19080">
            <a:solidFill>
              <a:srgbClr val="ff0000"/>
            </a:solidFill>
            <a:prstDash val="dash"/>
            <a:miter/>
            <a:tailEnd len="med" type="triangle" w="med"/>
          </a:ln>
        </p:spPr>
      </p:cxnSp>
      <p:cxnSp>
        <p:nvCxnSpPr>
          <p:cNvPr id="959" name="Line 126"/>
          <p:cNvCxnSpPr>
            <a:stCxn id="957" idx="3"/>
            <a:endCxn id="894" idx="1"/>
          </p:cNvCxnSpPr>
          <p:nvPr/>
        </p:nvCxnSpPr>
        <p:spPr>
          <a:xfrm flipV="1">
            <a:off x="2422440" y="2712960"/>
            <a:ext cx="3629520" cy="24120"/>
          </a:xfrm>
          <a:prstGeom prst="curvedConnector3">
            <a:avLst/>
          </a:prstGeom>
          <a:ln w="19080">
            <a:solidFill>
              <a:srgbClr val="ff0000"/>
            </a:solidFill>
            <a:prstDash val="dash"/>
            <a:miter/>
            <a:tailEnd len="med" type="triangle" w="med"/>
          </a:ln>
        </p:spPr>
      </p:cxnSp>
      <p:sp>
        <p:nvSpPr>
          <p:cNvPr id="960" name="CustomShape 127"/>
          <p:cNvSpPr/>
          <p:nvPr/>
        </p:nvSpPr>
        <p:spPr>
          <a:xfrm>
            <a:off x="7058160" y="2147760"/>
            <a:ext cx="34272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</p:spTree>
  </p:cSld>
  <p:transition>
    <p:fade thruBlk="true"/>
  </p:transition>
  <p:timing>
    <p:tnLst>
      <p:par>
        <p:cTn id="1908" dur="indefinite" restart="never" nodeType="tmRoot">
          <p:childTnLst>
            <p:seq>
              <p:cTn id="1909" dur="indefinite" nodeType="mainSeq">
                <p:childTnLst>
                  <p:par>
                    <p:cTn id="1910" fill="hold">
                      <p:stCondLst>
                        <p:cond delay="indefinite"/>
                      </p:stCondLst>
                      <p:childTnLst>
                        <p:par>
                          <p:cTn id="1911" fill="hold">
                            <p:stCondLst>
                              <p:cond delay="0"/>
                            </p:stCondLst>
                            <p:childTnLst>
                              <p:par>
                                <p:cTn id="1912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914" dur="500"/>
                                        <p:tgtEl>
                                          <p:spTgt spid="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5" fill="hold">
                            <p:stCondLst>
                              <p:cond delay="500"/>
                            </p:stCondLst>
                            <p:childTnLst>
                              <p:par>
                                <p:cTn id="1916" nodeType="afterEffect" fill="hold" presetClass="entr" presetID="22" presetSubtype="2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 additive="repl">
                                        <p:cTn id="1918" dur="500"/>
                                        <p:tgtEl>
                                          <p:spTgt spid="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9" fill="hold">
                            <p:stCondLst>
                              <p:cond delay="2000"/>
                            </p:stCondLst>
                            <p:childTnLst>
                              <p:par>
                                <p:cTn id="1920" nodeType="afterEffect" fill="hold" presetClass="entr" presetID="22" presetSubtype="8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922" dur="500"/>
                                        <p:tgtEl>
                                          <p:spTgt spid="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3" fill="hold">
                            <p:stCondLst>
                              <p:cond delay="3500"/>
                            </p:stCondLst>
                            <p:childTnLst>
                              <p:par>
                                <p:cTn id="1924" nodeType="afterEffect" fill="hold" presetClass="entr" presetID="22" presetSubtype="8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926" dur="500"/>
                                        <p:tgtEl>
                                          <p:spTgt spid="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7" fill="hold">
                            <p:stCondLst>
                              <p:cond delay="5000"/>
                            </p:stCondLst>
                            <p:childTnLst>
                              <p:par>
                                <p:cTn id="1928" nodeType="afterEffect" fill="hold" presetClass="entr" presetID="22" presetSubtype="8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930" dur="500"/>
                                        <p:tgtEl>
                                          <p:spTgt spid="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1" fill="hold">
                      <p:stCondLst>
                        <p:cond delay="indefinite"/>
                      </p:stCondLst>
                      <p:childTnLst>
                        <p:par>
                          <p:cTn id="1932" fill="hold">
                            <p:stCondLst>
                              <p:cond delay="0"/>
                            </p:stCondLst>
                            <p:childTnLst>
                              <p:par>
                                <p:cTn id="1933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5" dur="500" fill="hold"/>
                                        <p:tgtEl>
                                          <p:spTgt spid="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6" dur="500" fill="hold"/>
                                        <p:tgtEl>
                                          <p:spTgt spid="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1" name="TextShape 1"/>
          <p:cNvSpPr txBox="1"/>
          <p:nvPr/>
        </p:nvSpPr>
        <p:spPr>
          <a:xfrm>
            <a:off x="685800" y="22824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Electron Configuration from</a:t>
            </a:r>
            <a:br/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the Periodic Table, Continued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962" name="CustomShape 2"/>
          <p:cNvSpPr/>
          <p:nvPr/>
        </p:nvSpPr>
        <p:spPr>
          <a:xfrm>
            <a:off x="2771280" y="5486400"/>
            <a:ext cx="3495600" cy="8254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As = [Ar]4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400" spc="-1" strike="noStrike" baseline="30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3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d</a:t>
            </a:r>
            <a:r>
              <a:rPr b="0" lang="en-US" sz="2400" spc="-1" strike="noStrike" baseline="30000">
                <a:solidFill>
                  <a:srgbClr val="000000"/>
                </a:solidFill>
                <a:latin typeface="Times New Roman"/>
              </a:rPr>
              <a:t>10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4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p</a:t>
            </a:r>
            <a:r>
              <a:rPr b="0" lang="en-US" sz="2400" spc="-1" strike="noStrike" baseline="30000">
                <a:solidFill>
                  <a:srgbClr val="000000"/>
                </a:solidFill>
                <a:latin typeface="Times New Roman"/>
              </a:rPr>
              <a:t>3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As has 5 valence electrons.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963" name="CustomShape 3"/>
          <p:cNvSpPr/>
          <p:nvPr/>
        </p:nvSpPr>
        <p:spPr>
          <a:xfrm>
            <a:off x="1295280" y="329724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64" name="CustomShape 4"/>
          <p:cNvSpPr/>
          <p:nvPr/>
        </p:nvSpPr>
        <p:spPr>
          <a:xfrm>
            <a:off x="1633680" y="3297240"/>
            <a:ext cx="32832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65" name="CustomShape 5"/>
          <p:cNvSpPr/>
          <p:nvPr/>
        </p:nvSpPr>
        <p:spPr>
          <a:xfrm>
            <a:off x="1971720" y="3297240"/>
            <a:ext cx="33984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66" name="CustomShape 6"/>
          <p:cNvSpPr/>
          <p:nvPr/>
        </p:nvSpPr>
        <p:spPr>
          <a:xfrm>
            <a:off x="2320920" y="3297240"/>
            <a:ext cx="33984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67" name="CustomShape 7"/>
          <p:cNvSpPr/>
          <p:nvPr/>
        </p:nvSpPr>
        <p:spPr>
          <a:xfrm>
            <a:off x="2668680" y="3297240"/>
            <a:ext cx="33012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68" name="CustomShape 8"/>
          <p:cNvSpPr/>
          <p:nvPr/>
        </p:nvSpPr>
        <p:spPr>
          <a:xfrm>
            <a:off x="3006720" y="3297240"/>
            <a:ext cx="33012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69" name="CustomShape 9"/>
          <p:cNvSpPr/>
          <p:nvPr/>
        </p:nvSpPr>
        <p:spPr>
          <a:xfrm>
            <a:off x="3346560" y="329724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70" name="CustomShape 10"/>
          <p:cNvSpPr/>
          <p:nvPr/>
        </p:nvSpPr>
        <p:spPr>
          <a:xfrm>
            <a:off x="3684600" y="329724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71" name="CustomShape 11"/>
          <p:cNvSpPr/>
          <p:nvPr/>
        </p:nvSpPr>
        <p:spPr>
          <a:xfrm>
            <a:off x="4022640" y="329724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72" name="CustomShape 12"/>
          <p:cNvSpPr/>
          <p:nvPr/>
        </p:nvSpPr>
        <p:spPr>
          <a:xfrm>
            <a:off x="4361040" y="3297240"/>
            <a:ext cx="32832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73" name="CustomShape 13"/>
          <p:cNvSpPr/>
          <p:nvPr/>
        </p:nvSpPr>
        <p:spPr>
          <a:xfrm>
            <a:off x="4699080" y="329724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74" name="CustomShape 14"/>
          <p:cNvSpPr/>
          <p:nvPr/>
        </p:nvSpPr>
        <p:spPr>
          <a:xfrm>
            <a:off x="5037120" y="329724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75" name="CustomShape 15"/>
          <p:cNvSpPr/>
          <p:nvPr/>
        </p:nvSpPr>
        <p:spPr>
          <a:xfrm>
            <a:off x="5375160" y="329724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76" name="CustomShape 16"/>
          <p:cNvSpPr/>
          <p:nvPr/>
        </p:nvSpPr>
        <p:spPr>
          <a:xfrm>
            <a:off x="5713560" y="3297240"/>
            <a:ext cx="32832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77" name="CustomShape 17"/>
          <p:cNvSpPr/>
          <p:nvPr/>
        </p:nvSpPr>
        <p:spPr>
          <a:xfrm>
            <a:off x="6051600" y="329724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78" name="CustomShape 18"/>
          <p:cNvSpPr/>
          <p:nvPr/>
        </p:nvSpPr>
        <p:spPr>
          <a:xfrm>
            <a:off x="6389640" y="329724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79" name="CustomShape 19"/>
          <p:cNvSpPr/>
          <p:nvPr/>
        </p:nvSpPr>
        <p:spPr>
          <a:xfrm>
            <a:off x="6727680" y="329724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80" name="CustomShape 20"/>
          <p:cNvSpPr/>
          <p:nvPr/>
        </p:nvSpPr>
        <p:spPr>
          <a:xfrm>
            <a:off x="7066080" y="3297240"/>
            <a:ext cx="32832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81" name="CustomShape 21"/>
          <p:cNvSpPr/>
          <p:nvPr/>
        </p:nvSpPr>
        <p:spPr>
          <a:xfrm>
            <a:off x="1295280" y="3683160"/>
            <a:ext cx="32868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82" name="CustomShape 22"/>
          <p:cNvSpPr/>
          <p:nvPr/>
        </p:nvSpPr>
        <p:spPr>
          <a:xfrm>
            <a:off x="1633680" y="3683160"/>
            <a:ext cx="32832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83" name="CustomShape 23"/>
          <p:cNvSpPr/>
          <p:nvPr/>
        </p:nvSpPr>
        <p:spPr>
          <a:xfrm>
            <a:off x="1971720" y="3683160"/>
            <a:ext cx="32868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84" name="CustomShape 24"/>
          <p:cNvSpPr/>
          <p:nvPr/>
        </p:nvSpPr>
        <p:spPr>
          <a:xfrm>
            <a:off x="2330280" y="3683160"/>
            <a:ext cx="33048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85" name="CustomShape 25"/>
          <p:cNvSpPr/>
          <p:nvPr/>
        </p:nvSpPr>
        <p:spPr>
          <a:xfrm>
            <a:off x="2668680" y="3683160"/>
            <a:ext cx="33012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86" name="CustomShape 26"/>
          <p:cNvSpPr/>
          <p:nvPr/>
        </p:nvSpPr>
        <p:spPr>
          <a:xfrm>
            <a:off x="3006720" y="3683160"/>
            <a:ext cx="33012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87" name="CustomShape 27"/>
          <p:cNvSpPr/>
          <p:nvPr/>
        </p:nvSpPr>
        <p:spPr>
          <a:xfrm>
            <a:off x="3346560" y="3683160"/>
            <a:ext cx="32868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88" name="CustomShape 28"/>
          <p:cNvSpPr/>
          <p:nvPr/>
        </p:nvSpPr>
        <p:spPr>
          <a:xfrm>
            <a:off x="3684600" y="3683160"/>
            <a:ext cx="32868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89" name="CustomShape 29"/>
          <p:cNvSpPr/>
          <p:nvPr/>
        </p:nvSpPr>
        <p:spPr>
          <a:xfrm>
            <a:off x="4022640" y="3683160"/>
            <a:ext cx="32868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90" name="CustomShape 30"/>
          <p:cNvSpPr/>
          <p:nvPr/>
        </p:nvSpPr>
        <p:spPr>
          <a:xfrm>
            <a:off x="4361040" y="3683160"/>
            <a:ext cx="32832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91" name="CustomShape 31"/>
          <p:cNvSpPr/>
          <p:nvPr/>
        </p:nvSpPr>
        <p:spPr>
          <a:xfrm>
            <a:off x="4699080" y="3683160"/>
            <a:ext cx="32868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92" name="CustomShape 32"/>
          <p:cNvSpPr/>
          <p:nvPr/>
        </p:nvSpPr>
        <p:spPr>
          <a:xfrm>
            <a:off x="5037120" y="3683160"/>
            <a:ext cx="32868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93" name="CustomShape 33"/>
          <p:cNvSpPr/>
          <p:nvPr/>
        </p:nvSpPr>
        <p:spPr>
          <a:xfrm>
            <a:off x="5375160" y="3683160"/>
            <a:ext cx="32868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94" name="CustomShape 34"/>
          <p:cNvSpPr/>
          <p:nvPr/>
        </p:nvSpPr>
        <p:spPr>
          <a:xfrm>
            <a:off x="5713560" y="3683160"/>
            <a:ext cx="32832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95" name="CustomShape 35"/>
          <p:cNvSpPr/>
          <p:nvPr/>
        </p:nvSpPr>
        <p:spPr>
          <a:xfrm>
            <a:off x="6051600" y="3683160"/>
            <a:ext cx="32868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96" name="CustomShape 36"/>
          <p:cNvSpPr/>
          <p:nvPr/>
        </p:nvSpPr>
        <p:spPr>
          <a:xfrm>
            <a:off x="6389640" y="3683160"/>
            <a:ext cx="32868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97" name="CustomShape 37"/>
          <p:cNvSpPr/>
          <p:nvPr/>
        </p:nvSpPr>
        <p:spPr>
          <a:xfrm>
            <a:off x="6727680" y="3683160"/>
            <a:ext cx="32868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98" name="CustomShape 38"/>
          <p:cNvSpPr/>
          <p:nvPr/>
        </p:nvSpPr>
        <p:spPr>
          <a:xfrm>
            <a:off x="7066080" y="3683160"/>
            <a:ext cx="32832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99" name="CustomShape 39"/>
          <p:cNvSpPr/>
          <p:nvPr/>
        </p:nvSpPr>
        <p:spPr>
          <a:xfrm>
            <a:off x="1295280" y="291132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00" name="CustomShape 40"/>
          <p:cNvSpPr/>
          <p:nvPr/>
        </p:nvSpPr>
        <p:spPr>
          <a:xfrm>
            <a:off x="1633680" y="2911320"/>
            <a:ext cx="32832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01" name="CustomShape 41"/>
          <p:cNvSpPr/>
          <p:nvPr/>
        </p:nvSpPr>
        <p:spPr>
          <a:xfrm>
            <a:off x="1971720" y="2911320"/>
            <a:ext cx="33192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02" name="CustomShape 42"/>
          <p:cNvSpPr/>
          <p:nvPr/>
        </p:nvSpPr>
        <p:spPr>
          <a:xfrm>
            <a:off x="2309760" y="2911320"/>
            <a:ext cx="35100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03" name="CustomShape 43"/>
          <p:cNvSpPr/>
          <p:nvPr/>
        </p:nvSpPr>
        <p:spPr>
          <a:xfrm>
            <a:off x="2668680" y="2911320"/>
            <a:ext cx="33012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04" name="CustomShape 44"/>
          <p:cNvSpPr/>
          <p:nvPr/>
        </p:nvSpPr>
        <p:spPr>
          <a:xfrm>
            <a:off x="3006720" y="2911320"/>
            <a:ext cx="33012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05" name="CustomShape 45"/>
          <p:cNvSpPr/>
          <p:nvPr/>
        </p:nvSpPr>
        <p:spPr>
          <a:xfrm>
            <a:off x="3346560" y="291132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06" name="CustomShape 46"/>
          <p:cNvSpPr/>
          <p:nvPr/>
        </p:nvSpPr>
        <p:spPr>
          <a:xfrm>
            <a:off x="3684600" y="291132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07" name="CustomShape 47"/>
          <p:cNvSpPr/>
          <p:nvPr/>
        </p:nvSpPr>
        <p:spPr>
          <a:xfrm>
            <a:off x="4022640" y="291132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08" name="CustomShape 48"/>
          <p:cNvSpPr/>
          <p:nvPr/>
        </p:nvSpPr>
        <p:spPr>
          <a:xfrm>
            <a:off x="4361040" y="2911320"/>
            <a:ext cx="32832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09" name="CustomShape 49"/>
          <p:cNvSpPr/>
          <p:nvPr/>
        </p:nvSpPr>
        <p:spPr>
          <a:xfrm>
            <a:off x="4699080" y="291132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10" name="CustomShape 50"/>
          <p:cNvSpPr/>
          <p:nvPr/>
        </p:nvSpPr>
        <p:spPr>
          <a:xfrm>
            <a:off x="5037120" y="291132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11" name="CustomShape 51"/>
          <p:cNvSpPr/>
          <p:nvPr/>
        </p:nvSpPr>
        <p:spPr>
          <a:xfrm>
            <a:off x="5375160" y="291132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12" name="CustomShape 52"/>
          <p:cNvSpPr/>
          <p:nvPr/>
        </p:nvSpPr>
        <p:spPr>
          <a:xfrm>
            <a:off x="5715000" y="2895480"/>
            <a:ext cx="328680" cy="40968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13" name="CustomShape 53"/>
          <p:cNvSpPr/>
          <p:nvPr/>
        </p:nvSpPr>
        <p:spPr>
          <a:xfrm>
            <a:off x="6051600" y="291132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000" spc="-1" strike="noStrike">
                <a:solidFill>
                  <a:srgbClr val="ff0000"/>
                </a:solidFill>
                <a:latin typeface="Times New Roman"/>
              </a:rPr>
              <a:t>As</a:t>
            </a:r>
            <a:endParaRPr b="0" lang="en-US" sz="2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014" name="CustomShape 54"/>
          <p:cNvSpPr/>
          <p:nvPr/>
        </p:nvSpPr>
        <p:spPr>
          <a:xfrm>
            <a:off x="6389640" y="291132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15" name="CustomShape 55"/>
          <p:cNvSpPr/>
          <p:nvPr/>
        </p:nvSpPr>
        <p:spPr>
          <a:xfrm>
            <a:off x="6727680" y="291132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16" name="CustomShape 56"/>
          <p:cNvSpPr/>
          <p:nvPr/>
        </p:nvSpPr>
        <p:spPr>
          <a:xfrm>
            <a:off x="7066080" y="2911320"/>
            <a:ext cx="32832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17" name="CustomShape 57"/>
          <p:cNvSpPr/>
          <p:nvPr/>
        </p:nvSpPr>
        <p:spPr>
          <a:xfrm>
            <a:off x="1295280" y="252576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18" name="CustomShape 58"/>
          <p:cNvSpPr/>
          <p:nvPr/>
        </p:nvSpPr>
        <p:spPr>
          <a:xfrm>
            <a:off x="1633680" y="2525760"/>
            <a:ext cx="32832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19" name="CustomShape 59"/>
          <p:cNvSpPr/>
          <p:nvPr/>
        </p:nvSpPr>
        <p:spPr>
          <a:xfrm>
            <a:off x="5375160" y="252576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20" name="CustomShape 60"/>
          <p:cNvSpPr/>
          <p:nvPr/>
        </p:nvSpPr>
        <p:spPr>
          <a:xfrm>
            <a:off x="5713560" y="2525760"/>
            <a:ext cx="32832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21" name="CustomShape 61"/>
          <p:cNvSpPr/>
          <p:nvPr/>
        </p:nvSpPr>
        <p:spPr>
          <a:xfrm>
            <a:off x="6051600" y="252576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22" name="CustomShape 62"/>
          <p:cNvSpPr/>
          <p:nvPr/>
        </p:nvSpPr>
        <p:spPr>
          <a:xfrm>
            <a:off x="6389640" y="252576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23" name="CustomShape 63"/>
          <p:cNvSpPr/>
          <p:nvPr/>
        </p:nvSpPr>
        <p:spPr>
          <a:xfrm>
            <a:off x="6727680" y="252576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24" name="CustomShape 64"/>
          <p:cNvSpPr/>
          <p:nvPr/>
        </p:nvSpPr>
        <p:spPr>
          <a:xfrm>
            <a:off x="7066080" y="2525760"/>
            <a:ext cx="32832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25" name="CustomShape 65"/>
          <p:cNvSpPr/>
          <p:nvPr/>
        </p:nvSpPr>
        <p:spPr>
          <a:xfrm>
            <a:off x="1295280" y="2138400"/>
            <a:ext cx="32868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26" name="CustomShape 66"/>
          <p:cNvSpPr/>
          <p:nvPr/>
        </p:nvSpPr>
        <p:spPr>
          <a:xfrm>
            <a:off x="1633680" y="2138400"/>
            <a:ext cx="32832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27" name="CustomShape 67"/>
          <p:cNvSpPr/>
          <p:nvPr/>
        </p:nvSpPr>
        <p:spPr>
          <a:xfrm>
            <a:off x="5375160" y="2138400"/>
            <a:ext cx="32868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28" name="CustomShape 68"/>
          <p:cNvSpPr/>
          <p:nvPr/>
        </p:nvSpPr>
        <p:spPr>
          <a:xfrm>
            <a:off x="5713560" y="2138400"/>
            <a:ext cx="32832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29" name="CustomShape 69"/>
          <p:cNvSpPr/>
          <p:nvPr/>
        </p:nvSpPr>
        <p:spPr>
          <a:xfrm>
            <a:off x="6051600" y="2138400"/>
            <a:ext cx="32868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30" name="CustomShape 70"/>
          <p:cNvSpPr/>
          <p:nvPr/>
        </p:nvSpPr>
        <p:spPr>
          <a:xfrm>
            <a:off x="6389640" y="2138400"/>
            <a:ext cx="32868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31" name="CustomShape 71"/>
          <p:cNvSpPr/>
          <p:nvPr/>
        </p:nvSpPr>
        <p:spPr>
          <a:xfrm>
            <a:off x="6727680" y="2138400"/>
            <a:ext cx="32868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32" name="CustomShape 72"/>
          <p:cNvSpPr/>
          <p:nvPr/>
        </p:nvSpPr>
        <p:spPr>
          <a:xfrm>
            <a:off x="7067520" y="2143080"/>
            <a:ext cx="328680" cy="3762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33" name="CustomShape 73"/>
          <p:cNvSpPr/>
          <p:nvPr/>
        </p:nvSpPr>
        <p:spPr>
          <a:xfrm>
            <a:off x="1295280" y="1752480"/>
            <a:ext cx="3286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34" name="CustomShape 74"/>
          <p:cNvSpPr/>
          <p:nvPr/>
        </p:nvSpPr>
        <p:spPr>
          <a:xfrm>
            <a:off x="7066080" y="1752480"/>
            <a:ext cx="328320" cy="3891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35" name="CustomShape 75"/>
          <p:cNvSpPr/>
          <p:nvPr/>
        </p:nvSpPr>
        <p:spPr>
          <a:xfrm>
            <a:off x="1295280" y="4070520"/>
            <a:ext cx="328680" cy="3744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36" name="CustomShape 76"/>
          <p:cNvSpPr/>
          <p:nvPr/>
        </p:nvSpPr>
        <p:spPr>
          <a:xfrm>
            <a:off x="1633680" y="4070520"/>
            <a:ext cx="328320" cy="3744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37" name="CustomShape 77"/>
          <p:cNvSpPr/>
          <p:nvPr/>
        </p:nvSpPr>
        <p:spPr>
          <a:xfrm>
            <a:off x="1971720" y="4070520"/>
            <a:ext cx="328680" cy="3744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38" name="CustomShape 78"/>
          <p:cNvSpPr/>
          <p:nvPr/>
        </p:nvSpPr>
        <p:spPr>
          <a:xfrm>
            <a:off x="2332080" y="4070520"/>
            <a:ext cx="328680" cy="3744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39" name="CustomShape 79"/>
          <p:cNvSpPr/>
          <p:nvPr/>
        </p:nvSpPr>
        <p:spPr>
          <a:xfrm>
            <a:off x="2670120" y="4070520"/>
            <a:ext cx="328680" cy="3744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40" name="CustomShape 80"/>
          <p:cNvSpPr/>
          <p:nvPr/>
        </p:nvSpPr>
        <p:spPr>
          <a:xfrm>
            <a:off x="3008160" y="4070520"/>
            <a:ext cx="328680" cy="3744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41" name="CustomShape 81"/>
          <p:cNvSpPr/>
          <p:nvPr/>
        </p:nvSpPr>
        <p:spPr>
          <a:xfrm>
            <a:off x="3346560" y="4070520"/>
            <a:ext cx="328680" cy="3744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42" name="CustomShape 82"/>
          <p:cNvSpPr/>
          <p:nvPr/>
        </p:nvSpPr>
        <p:spPr>
          <a:xfrm>
            <a:off x="3684600" y="4070520"/>
            <a:ext cx="328680" cy="3744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43" name="CustomShape 83"/>
          <p:cNvSpPr/>
          <p:nvPr/>
        </p:nvSpPr>
        <p:spPr>
          <a:xfrm>
            <a:off x="4022640" y="4070520"/>
            <a:ext cx="328680" cy="37440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grpSp>
        <p:nvGrpSpPr>
          <p:cNvPr id="1044" name="Group 84"/>
          <p:cNvGrpSpPr/>
          <p:nvPr/>
        </p:nvGrpSpPr>
        <p:grpSpPr>
          <a:xfrm>
            <a:off x="3581280" y="4572000"/>
            <a:ext cx="4724280" cy="761760"/>
            <a:chOff x="3581280" y="4572000"/>
            <a:chExt cx="4724280" cy="761760"/>
          </a:xfrm>
        </p:grpSpPr>
        <p:grpSp>
          <p:nvGrpSpPr>
            <p:cNvPr id="1045" name="Group 85"/>
            <p:cNvGrpSpPr/>
            <p:nvPr/>
          </p:nvGrpSpPr>
          <p:grpSpPr>
            <a:xfrm>
              <a:off x="3581280" y="4572000"/>
              <a:ext cx="4724280" cy="375480"/>
              <a:chOff x="3581280" y="4572000"/>
              <a:chExt cx="4724280" cy="375480"/>
            </a:xfrm>
          </p:grpSpPr>
          <p:sp>
            <p:nvSpPr>
              <p:cNvPr id="1046" name="CustomShape 86"/>
              <p:cNvSpPr/>
              <p:nvPr/>
            </p:nvSpPr>
            <p:spPr>
              <a:xfrm>
                <a:off x="3581280" y="457200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1047" name="CustomShape 87"/>
              <p:cNvSpPr/>
              <p:nvPr/>
            </p:nvSpPr>
            <p:spPr>
              <a:xfrm>
                <a:off x="3919320" y="457200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1048" name="CustomShape 88"/>
              <p:cNvSpPr/>
              <p:nvPr/>
            </p:nvSpPr>
            <p:spPr>
              <a:xfrm>
                <a:off x="4257360" y="457200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1049" name="CustomShape 89"/>
              <p:cNvSpPr/>
              <p:nvPr/>
            </p:nvSpPr>
            <p:spPr>
              <a:xfrm>
                <a:off x="4595400" y="457200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1050" name="CustomShape 90"/>
              <p:cNvSpPr/>
              <p:nvPr/>
            </p:nvSpPr>
            <p:spPr>
              <a:xfrm>
                <a:off x="4933800" y="457200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1051" name="CustomShape 91"/>
              <p:cNvSpPr/>
              <p:nvPr/>
            </p:nvSpPr>
            <p:spPr>
              <a:xfrm>
                <a:off x="5271840" y="457200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1052" name="CustomShape 92"/>
              <p:cNvSpPr/>
              <p:nvPr/>
            </p:nvSpPr>
            <p:spPr>
              <a:xfrm>
                <a:off x="5609880" y="457200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1053" name="CustomShape 93"/>
              <p:cNvSpPr/>
              <p:nvPr/>
            </p:nvSpPr>
            <p:spPr>
              <a:xfrm>
                <a:off x="5948280" y="457200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1054" name="CustomShape 94"/>
              <p:cNvSpPr/>
              <p:nvPr/>
            </p:nvSpPr>
            <p:spPr>
              <a:xfrm>
                <a:off x="6286320" y="457200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1055" name="CustomShape 95"/>
              <p:cNvSpPr/>
              <p:nvPr/>
            </p:nvSpPr>
            <p:spPr>
              <a:xfrm>
                <a:off x="6624360" y="457200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1056" name="CustomShape 96"/>
              <p:cNvSpPr/>
              <p:nvPr/>
            </p:nvSpPr>
            <p:spPr>
              <a:xfrm>
                <a:off x="6962400" y="457200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1057" name="CustomShape 97"/>
              <p:cNvSpPr/>
              <p:nvPr/>
            </p:nvSpPr>
            <p:spPr>
              <a:xfrm>
                <a:off x="7300800" y="457200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1058" name="CustomShape 98"/>
              <p:cNvSpPr/>
              <p:nvPr/>
            </p:nvSpPr>
            <p:spPr>
              <a:xfrm>
                <a:off x="7638840" y="457200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1059" name="CustomShape 99"/>
              <p:cNvSpPr/>
              <p:nvPr/>
            </p:nvSpPr>
            <p:spPr>
              <a:xfrm>
                <a:off x="7976880" y="457200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</p:grpSp>
        <p:grpSp>
          <p:nvGrpSpPr>
            <p:cNvPr id="1060" name="Group 100"/>
            <p:cNvGrpSpPr/>
            <p:nvPr/>
          </p:nvGrpSpPr>
          <p:grpSpPr>
            <a:xfrm>
              <a:off x="3581280" y="4958280"/>
              <a:ext cx="4724280" cy="375480"/>
              <a:chOff x="3581280" y="4958280"/>
              <a:chExt cx="4724280" cy="375480"/>
            </a:xfrm>
          </p:grpSpPr>
          <p:sp>
            <p:nvSpPr>
              <p:cNvPr id="1061" name="CustomShape 101"/>
              <p:cNvSpPr/>
              <p:nvPr/>
            </p:nvSpPr>
            <p:spPr>
              <a:xfrm>
                <a:off x="3581280" y="495828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1062" name="CustomShape 102"/>
              <p:cNvSpPr/>
              <p:nvPr/>
            </p:nvSpPr>
            <p:spPr>
              <a:xfrm>
                <a:off x="3919320" y="495828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1063" name="CustomShape 103"/>
              <p:cNvSpPr/>
              <p:nvPr/>
            </p:nvSpPr>
            <p:spPr>
              <a:xfrm>
                <a:off x="4257360" y="495828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1064" name="CustomShape 104"/>
              <p:cNvSpPr/>
              <p:nvPr/>
            </p:nvSpPr>
            <p:spPr>
              <a:xfrm>
                <a:off x="4595400" y="495828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1065" name="CustomShape 105"/>
              <p:cNvSpPr/>
              <p:nvPr/>
            </p:nvSpPr>
            <p:spPr>
              <a:xfrm>
                <a:off x="4933800" y="495828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1066" name="CustomShape 106"/>
              <p:cNvSpPr/>
              <p:nvPr/>
            </p:nvSpPr>
            <p:spPr>
              <a:xfrm>
                <a:off x="5271840" y="495828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1067" name="CustomShape 107"/>
              <p:cNvSpPr/>
              <p:nvPr/>
            </p:nvSpPr>
            <p:spPr>
              <a:xfrm>
                <a:off x="5609880" y="495828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1068" name="CustomShape 108"/>
              <p:cNvSpPr/>
              <p:nvPr/>
            </p:nvSpPr>
            <p:spPr>
              <a:xfrm>
                <a:off x="5948280" y="495828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1069" name="CustomShape 109"/>
              <p:cNvSpPr/>
              <p:nvPr/>
            </p:nvSpPr>
            <p:spPr>
              <a:xfrm>
                <a:off x="6286320" y="495828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1070" name="CustomShape 110"/>
              <p:cNvSpPr/>
              <p:nvPr/>
            </p:nvSpPr>
            <p:spPr>
              <a:xfrm>
                <a:off x="6624360" y="495828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1071" name="CustomShape 111"/>
              <p:cNvSpPr/>
              <p:nvPr/>
            </p:nvSpPr>
            <p:spPr>
              <a:xfrm>
                <a:off x="6962400" y="495828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1072" name="CustomShape 112"/>
              <p:cNvSpPr/>
              <p:nvPr/>
            </p:nvSpPr>
            <p:spPr>
              <a:xfrm>
                <a:off x="7300800" y="495828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1073" name="CustomShape 113"/>
              <p:cNvSpPr/>
              <p:nvPr/>
            </p:nvSpPr>
            <p:spPr>
              <a:xfrm>
                <a:off x="7638840" y="495828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1074" name="CustomShape 114"/>
              <p:cNvSpPr/>
              <p:nvPr/>
            </p:nvSpPr>
            <p:spPr>
              <a:xfrm>
                <a:off x="7976880" y="4958280"/>
                <a:ext cx="328680" cy="37548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</p:grpSp>
      </p:grpSp>
      <p:sp>
        <p:nvSpPr>
          <p:cNvPr id="1075" name="CustomShape 115"/>
          <p:cNvSpPr/>
          <p:nvPr/>
        </p:nvSpPr>
        <p:spPr>
          <a:xfrm>
            <a:off x="839880" y="1752480"/>
            <a:ext cx="333000" cy="26910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spcBef>
                <a:spcPts val="48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1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spcBef>
                <a:spcPts val="48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2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spcBef>
                <a:spcPts val="48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3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spcBef>
                <a:spcPts val="48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4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spcBef>
                <a:spcPts val="48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5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spcBef>
                <a:spcPts val="48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6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spcBef>
                <a:spcPts val="48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7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076" name="CustomShape 116"/>
          <p:cNvSpPr/>
          <p:nvPr/>
        </p:nvSpPr>
        <p:spPr>
          <a:xfrm>
            <a:off x="1221480" y="1384200"/>
            <a:ext cx="474840" cy="3834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900" spc="-1" strike="noStrike">
                <a:solidFill>
                  <a:srgbClr val="000000"/>
                </a:solidFill>
                <a:latin typeface="Times New Roman"/>
              </a:rPr>
              <a:t>1A</a:t>
            </a:r>
            <a:endParaRPr b="0" lang="en-US" sz="19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077" name="CustomShape 117"/>
          <p:cNvSpPr/>
          <p:nvPr/>
        </p:nvSpPr>
        <p:spPr>
          <a:xfrm>
            <a:off x="1602360" y="1765440"/>
            <a:ext cx="474840" cy="3834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900" spc="-1" strike="noStrike">
                <a:solidFill>
                  <a:srgbClr val="000000"/>
                </a:solidFill>
                <a:latin typeface="Times New Roman"/>
              </a:rPr>
              <a:t>2A</a:t>
            </a:r>
            <a:endParaRPr b="0" lang="en-US" sz="19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078" name="CustomShape 118"/>
          <p:cNvSpPr/>
          <p:nvPr/>
        </p:nvSpPr>
        <p:spPr>
          <a:xfrm>
            <a:off x="5259960" y="1752480"/>
            <a:ext cx="474840" cy="3834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900" spc="-1" strike="noStrike">
                <a:solidFill>
                  <a:srgbClr val="000000"/>
                </a:solidFill>
                <a:latin typeface="Times New Roman"/>
              </a:rPr>
              <a:t>3A</a:t>
            </a:r>
            <a:endParaRPr b="0" lang="en-US" sz="19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079" name="CustomShape 119"/>
          <p:cNvSpPr/>
          <p:nvPr/>
        </p:nvSpPr>
        <p:spPr>
          <a:xfrm>
            <a:off x="5621760" y="1752480"/>
            <a:ext cx="474840" cy="3834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900" spc="-1" strike="noStrike">
                <a:solidFill>
                  <a:srgbClr val="000000"/>
                </a:solidFill>
                <a:latin typeface="Times New Roman"/>
              </a:rPr>
              <a:t>4A</a:t>
            </a:r>
            <a:endParaRPr b="0" lang="en-US" sz="19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080" name="CustomShape 120"/>
          <p:cNvSpPr/>
          <p:nvPr/>
        </p:nvSpPr>
        <p:spPr>
          <a:xfrm>
            <a:off x="5983920" y="1752480"/>
            <a:ext cx="474840" cy="3834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900" spc="-1" strike="noStrike">
                <a:solidFill>
                  <a:srgbClr val="ff0000"/>
                </a:solidFill>
                <a:latin typeface="Times New Roman"/>
              </a:rPr>
              <a:t>5A</a:t>
            </a:r>
            <a:endParaRPr b="0" lang="en-US" sz="19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081" name="CustomShape 121"/>
          <p:cNvSpPr/>
          <p:nvPr/>
        </p:nvSpPr>
        <p:spPr>
          <a:xfrm>
            <a:off x="6345720" y="1752480"/>
            <a:ext cx="474840" cy="3834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900" spc="-1" strike="noStrike">
                <a:solidFill>
                  <a:srgbClr val="000000"/>
                </a:solidFill>
                <a:latin typeface="Times New Roman"/>
              </a:rPr>
              <a:t>6A</a:t>
            </a:r>
            <a:endParaRPr b="0" lang="en-US" sz="19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082" name="CustomShape 122"/>
          <p:cNvSpPr/>
          <p:nvPr/>
        </p:nvSpPr>
        <p:spPr>
          <a:xfrm>
            <a:off x="6679080" y="1752480"/>
            <a:ext cx="474840" cy="3834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900" spc="-1" strike="noStrike">
                <a:solidFill>
                  <a:srgbClr val="000000"/>
                </a:solidFill>
                <a:latin typeface="Times New Roman"/>
              </a:rPr>
              <a:t>7A</a:t>
            </a:r>
            <a:endParaRPr b="0" lang="en-US" sz="19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083" name="CustomShape 123"/>
          <p:cNvSpPr/>
          <p:nvPr/>
        </p:nvSpPr>
        <p:spPr>
          <a:xfrm>
            <a:off x="7012440" y="1371600"/>
            <a:ext cx="474840" cy="3834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900" spc="-1" strike="noStrike">
                <a:solidFill>
                  <a:srgbClr val="000000"/>
                </a:solidFill>
                <a:latin typeface="Times New Roman"/>
              </a:rPr>
              <a:t>8A</a:t>
            </a:r>
            <a:endParaRPr b="0" lang="en-US" sz="19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084" name="CustomShape 124"/>
          <p:cNvSpPr/>
          <p:nvPr/>
        </p:nvSpPr>
        <p:spPr>
          <a:xfrm>
            <a:off x="1911240" y="2968560"/>
            <a:ext cx="450720" cy="3682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800" spc="-1" strike="noStrike">
                <a:solidFill>
                  <a:srgbClr val="ff0000"/>
                </a:solidFill>
                <a:latin typeface="Times New Roman"/>
              </a:rPr>
              <a:t>4</a:t>
            </a:r>
            <a:r>
              <a:rPr b="0" i="1" lang="en-US" sz="1800" spc="-1" strike="noStrike">
                <a:solidFill>
                  <a:srgbClr val="ff0000"/>
                </a:solidFill>
                <a:latin typeface="Times New Roman"/>
              </a:rPr>
              <a:t>s</a:t>
            </a:r>
            <a:r>
              <a:rPr b="0" lang="en-US" sz="1800" spc="-1" strike="noStrike" baseline="30000">
                <a:solidFill>
                  <a:srgbClr val="ff0000"/>
                </a:solidFill>
                <a:latin typeface="Times New Roman"/>
              </a:rPr>
              <a:t>2</a:t>
            </a:r>
            <a:endParaRPr b="0" lang="en-US" sz="1800" spc="-1" strike="noStrike">
              <a:solidFill>
                <a:srgbClr val="000000"/>
              </a:solidFill>
              <a:latin typeface="Times New Roman"/>
            </a:endParaRPr>
          </a:p>
        </p:txBody>
      </p:sp>
      <p:cxnSp>
        <p:nvCxnSpPr>
          <p:cNvPr id="1085" name="Line 125"/>
          <p:cNvCxnSpPr>
            <a:endCxn id="1084" idx="1"/>
          </p:cNvCxnSpPr>
          <p:nvPr/>
        </p:nvCxnSpPr>
        <p:spPr>
          <a:xfrm flipH="1">
            <a:off x="1911240" y="2701800"/>
            <a:ext cx="5504400" cy="451080"/>
          </a:xfrm>
          <a:prstGeom prst="curvedConnector3">
            <a:avLst/>
          </a:prstGeom>
          <a:ln w="19080">
            <a:solidFill>
              <a:srgbClr val="ff0000"/>
            </a:solidFill>
            <a:prstDash val="dash"/>
            <a:miter/>
            <a:tailEnd len="med" type="triangle" w="med"/>
          </a:ln>
        </p:spPr>
      </p:cxnSp>
      <p:sp>
        <p:nvSpPr>
          <p:cNvPr id="1086" name="CustomShape 126"/>
          <p:cNvSpPr/>
          <p:nvPr/>
        </p:nvSpPr>
        <p:spPr>
          <a:xfrm>
            <a:off x="7072200" y="2514600"/>
            <a:ext cx="343080" cy="37476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000" spc="-1" strike="noStrike">
                <a:solidFill>
                  <a:srgbClr val="ff0000"/>
                </a:solidFill>
                <a:latin typeface="Times New Roman"/>
              </a:rPr>
              <a:t>Ar</a:t>
            </a:r>
            <a:endParaRPr b="0" lang="en-US" sz="2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087" name="CustomShape 127"/>
          <p:cNvSpPr/>
          <p:nvPr/>
        </p:nvSpPr>
        <p:spPr>
          <a:xfrm>
            <a:off x="4811040" y="2514600"/>
            <a:ext cx="543960" cy="3682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800" spc="-1" strike="noStrike">
                <a:solidFill>
                  <a:srgbClr val="ff0000"/>
                </a:solidFill>
                <a:latin typeface="Times New Roman"/>
              </a:rPr>
              <a:t>3</a:t>
            </a:r>
            <a:r>
              <a:rPr b="0" i="1" lang="en-US" sz="1800" spc="-1" strike="noStrike">
                <a:solidFill>
                  <a:srgbClr val="ff0000"/>
                </a:solidFill>
                <a:latin typeface="Times New Roman"/>
              </a:rPr>
              <a:t>d</a:t>
            </a:r>
            <a:r>
              <a:rPr b="0" lang="en-US" sz="1800" spc="-1" strike="noStrike" baseline="30000">
                <a:solidFill>
                  <a:srgbClr val="ff0000"/>
                </a:solidFill>
                <a:latin typeface="Times New Roman"/>
              </a:rPr>
              <a:t>10</a:t>
            </a:r>
            <a:endParaRPr b="0" lang="en-US" sz="18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088" name="CustomShape 128"/>
          <p:cNvSpPr/>
          <p:nvPr/>
        </p:nvSpPr>
        <p:spPr>
          <a:xfrm>
            <a:off x="5992560" y="3300480"/>
            <a:ext cx="476640" cy="3682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800" spc="-1" strike="noStrike">
                <a:solidFill>
                  <a:srgbClr val="ff0000"/>
                </a:solidFill>
                <a:latin typeface="Times New Roman"/>
              </a:rPr>
              <a:t>4</a:t>
            </a:r>
            <a:r>
              <a:rPr b="0" i="1" lang="en-US" sz="1800" spc="-1" strike="noStrike">
                <a:solidFill>
                  <a:srgbClr val="ff0000"/>
                </a:solidFill>
                <a:latin typeface="Times New Roman"/>
              </a:rPr>
              <a:t>p</a:t>
            </a:r>
            <a:r>
              <a:rPr b="0" lang="en-US" sz="1800" spc="-1" strike="noStrike" baseline="30000">
                <a:solidFill>
                  <a:srgbClr val="ff0000"/>
                </a:solidFill>
                <a:latin typeface="Times New Roman"/>
              </a:rPr>
              <a:t>3</a:t>
            </a:r>
            <a:endParaRPr b="0" lang="en-US" sz="1800" spc="-1" strike="noStrike">
              <a:solidFill>
                <a:srgbClr val="000000"/>
              </a:solidFill>
              <a:latin typeface="Times New Roman"/>
            </a:endParaRPr>
          </a:p>
        </p:txBody>
      </p:sp>
      <p:cxnSp>
        <p:nvCxnSpPr>
          <p:cNvPr id="1089" name="Line 129"/>
          <p:cNvCxnSpPr>
            <a:stCxn id="1011" idx="1"/>
            <a:endCxn id="1013" idx="1"/>
          </p:cNvCxnSpPr>
          <p:nvPr/>
        </p:nvCxnSpPr>
        <p:spPr>
          <a:xfrm>
            <a:off x="5375160" y="3098520"/>
            <a:ext cx="676800" cy="360"/>
          </a:xfrm>
          <a:prstGeom prst="straightConnector1">
            <a:avLst/>
          </a:prstGeom>
          <a:ln w="19080">
            <a:solidFill>
              <a:srgbClr val="ff0000"/>
            </a:solidFill>
            <a:prstDash val="dash"/>
            <a:miter/>
            <a:tailEnd len="med" type="triangle" w="med"/>
          </a:ln>
        </p:spPr>
      </p:cxnSp>
      <p:cxnSp>
        <p:nvCxnSpPr>
          <p:cNvPr id="1090" name="Line 130"/>
          <p:cNvCxnSpPr>
            <a:stCxn id="1084" idx="3"/>
            <a:endCxn id="1011" idx="1"/>
          </p:cNvCxnSpPr>
          <p:nvPr/>
        </p:nvCxnSpPr>
        <p:spPr>
          <a:xfrm flipV="1">
            <a:off x="2361960" y="3098520"/>
            <a:ext cx="3013560" cy="54360"/>
          </a:xfrm>
          <a:prstGeom prst="straightConnector1">
            <a:avLst/>
          </a:prstGeom>
          <a:ln w="19080">
            <a:solidFill>
              <a:srgbClr val="ff0000"/>
            </a:solidFill>
            <a:prstDash val="dash"/>
            <a:miter/>
            <a:tailEnd len="med" type="triangle" w="med"/>
          </a:ln>
        </p:spPr>
      </p:cxnSp>
    </p:spTree>
  </p:cSld>
  <p:transition>
    <p:fade thruBlk="true"/>
  </p:transition>
  <p:timing>
    <p:tnLst>
      <p:par>
        <p:cTn id="1937" dur="indefinite" restart="never" nodeType="tmRoot">
          <p:childTnLst>
            <p:seq>
              <p:cTn id="1938" dur="indefinite" nodeType="mainSeq">
                <p:childTnLst>
                  <p:par>
                    <p:cTn id="1939" fill="hold">
                      <p:stCondLst>
                        <p:cond delay="indefinite"/>
                      </p:stCondLst>
                      <p:childTnLst>
                        <p:par>
                          <p:cTn id="1940" fill="hold">
                            <p:stCondLst>
                              <p:cond delay="0"/>
                            </p:stCondLst>
                            <p:childTnLst>
                              <p:par>
                                <p:cTn id="1941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943" dur="500"/>
                                        <p:tgtEl>
                                          <p:spTgt spid="1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4" fill="hold">
                            <p:stCondLst>
                              <p:cond delay="500"/>
                            </p:stCondLst>
                            <p:childTnLst>
                              <p:par>
                                <p:cTn id="1945" nodeType="afterEffect" fill="hold" presetClass="entr" presetID="22" presetSubtype="2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 additive="repl">
                                        <p:cTn id="1947" dur="500"/>
                                        <p:tgtEl>
                                          <p:spTgt spid="1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49" nodeType="afterEffect" fill="hold" presetClass="entr" presetID="22" presetSubtype="8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951" dur="500"/>
                                        <p:tgtEl>
                                          <p:spTgt spid="1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2" fill="hold">
                            <p:stCondLst>
                              <p:cond delay="3500"/>
                            </p:stCondLst>
                            <p:childTnLst>
                              <p:par>
                                <p:cTn id="1953" nodeType="afterEffect" fill="hold" presetClass="entr" presetID="22" presetSubtype="8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955" dur="500"/>
                                        <p:tgtEl>
                                          <p:spTgt spid="1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6" fill="hold">
                            <p:stCondLst>
                              <p:cond delay="5000"/>
                            </p:stCondLst>
                            <p:childTnLst>
                              <p:par>
                                <p:cTn id="1957" nodeType="afterEffect" fill="hold" presetClass="entr" presetID="22" presetSubtype="8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959" dur="500"/>
                                        <p:tgtEl>
                                          <p:spTgt spid="1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0" fill="hold">
                            <p:stCondLst>
                              <p:cond delay="6500"/>
                            </p:stCondLst>
                            <p:childTnLst>
                              <p:par>
                                <p:cTn id="1961" nodeType="afterEffect" fill="hold" presetClass="entr" presetID="22" presetSubtype="8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963" dur="500"/>
                                        <p:tgtEl>
                                          <p:spTgt spid="1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4" fill="hold">
                            <p:stCondLst>
                              <p:cond delay="8000"/>
                            </p:stCondLst>
                            <p:childTnLst>
                              <p:par>
                                <p:cTn id="1965" nodeType="afterEffect" fill="hold" presetClass="entr" presetID="22" presetSubtype="8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967" dur="500"/>
                                        <p:tgtEl>
                                          <p:spTgt spid="1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8" fill="hold">
                      <p:stCondLst>
                        <p:cond delay="indefinite"/>
                      </p:stCondLst>
                      <p:childTnLst>
                        <p:par>
                          <p:cTn id="1969" fill="hold">
                            <p:stCondLst>
                              <p:cond delay="0"/>
                            </p:stCondLst>
                            <p:childTnLst>
                              <p:par>
                                <p:cTn id="1970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2" dur="500" fill="hold"/>
                                        <p:tgtEl>
                                          <p:spTgt spid="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3" dur="500" fill="hold"/>
                                        <p:tgtEl>
                                          <p:spTgt spid="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9900ff"/>
                </a:solidFill>
                <a:latin typeface="Times New Roman"/>
              </a:rPr>
              <a:t>Practice—Use the Periodic Table to Write the Short Electron Configuration and Orbital Diagram for Each of the Following and Determine the Number of Valence Electrons.</a:t>
            </a:r>
            <a:endParaRPr b="0" lang="en-US" sz="28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1092" name="TextShape 2"/>
          <p:cNvSpPr txBox="1"/>
          <p:nvPr/>
        </p:nvSpPr>
        <p:spPr>
          <a:xfrm>
            <a:off x="685800" y="243828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Na (at. no. 11).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9598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Te (at. no. 52).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9900ff"/>
                </a:solidFill>
                <a:latin typeface="Times New Roman"/>
              </a:rPr>
              <a:t>Practice—Use the Periodic Table to Write the Short Electron Configuration and Orbital Diagram for Each of the Following and Determine the Number of Valence Electrons, Continued.</a:t>
            </a:r>
            <a:endParaRPr b="0" lang="en-US" sz="28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1094" name="TextShape 2"/>
          <p:cNvSpPr txBox="1"/>
          <p:nvPr/>
        </p:nvSpPr>
        <p:spPr>
          <a:xfrm>
            <a:off x="685440" y="2438280"/>
            <a:ext cx="8001000" cy="41148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Na (at. no. 11).   </a:t>
            </a:r>
            <a:r>
              <a:rPr b="0" lang="en-US" sz="2800" spc="-1" strike="noStrike">
                <a:solidFill>
                  <a:srgbClr val="ff0000"/>
                </a:solidFill>
                <a:latin typeface="Times New Roman"/>
              </a:rPr>
              <a:t>[Ne]3s</a:t>
            </a:r>
            <a:r>
              <a:rPr b="0" lang="en-US" sz="2800" spc="-1" strike="noStrike" baseline="30000">
                <a:solidFill>
                  <a:srgbClr val="ff0000"/>
                </a:solidFill>
                <a:latin typeface="Times New Roman"/>
              </a:rPr>
              <a:t>1  </a:t>
            </a:r>
            <a:r>
              <a:rPr b="0" lang="en-US" sz="2800" spc="-1" strike="noStrike">
                <a:solidFill>
                  <a:srgbClr val="ff0000"/>
                </a:solidFill>
                <a:latin typeface="Times New Roman"/>
              </a:rPr>
              <a:t>1 valence electron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9598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Te (at. no. 52).   </a:t>
            </a:r>
            <a:r>
              <a:rPr b="0" lang="en-US" sz="2800" spc="-1" strike="noStrike">
                <a:solidFill>
                  <a:srgbClr val="ff0000"/>
                </a:solidFill>
                <a:latin typeface="Times New Roman"/>
              </a:rPr>
              <a:t>[Kr]5s</a:t>
            </a:r>
            <a:r>
              <a:rPr b="0" lang="en-US" sz="2800" spc="-1" strike="noStrike" baseline="30000">
                <a:solidFill>
                  <a:srgbClr val="ff0000"/>
                </a:solidFill>
                <a:latin typeface="Times New Roman"/>
              </a:rPr>
              <a:t>2</a:t>
            </a:r>
            <a:r>
              <a:rPr b="0" lang="en-US" sz="2800" spc="-1" strike="noStrike">
                <a:solidFill>
                  <a:srgbClr val="ff0000"/>
                </a:solidFill>
                <a:latin typeface="Times New Roman"/>
              </a:rPr>
              <a:t>4d</a:t>
            </a:r>
            <a:r>
              <a:rPr b="0" lang="en-US" sz="2800" spc="-1" strike="noStrike" baseline="30000">
                <a:solidFill>
                  <a:srgbClr val="ff0000"/>
                </a:solidFill>
                <a:latin typeface="Times New Roman"/>
              </a:rPr>
              <a:t>10</a:t>
            </a:r>
            <a:r>
              <a:rPr b="0" lang="en-US" sz="2800" spc="-1" strike="noStrike">
                <a:solidFill>
                  <a:srgbClr val="ff0000"/>
                </a:solidFill>
                <a:latin typeface="Times New Roman"/>
              </a:rPr>
              <a:t>5p</a:t>
            </a:r>
            <a:r>
              <a:rPr b="0" lang="en-US" sz="2800" spc="-1" strike="noStrike" baseline="30000">
                <a:solidFill>
                  <a:srgbClr val="ff0000"/>
                </a:solidFill>
                <a:latin typeface="Times New Roman"/>
              </a:rPr>
              <a:t>4   </a:t>
            </a:r>
            <a:r>
              <a:rPr b="0" lang="en-US" sz="2800" spc="-1" strike="noStrike">
                <a:solidFill>
                  <a:srgbClr val="ff0000"/>
                </a:solidFill>
                <a:latin typeface="Times New Roman"/>
              </a:rPr>
              <a:t>6 valence electrons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095" name="CustomShape 3"/>
          <p:cNvSpPr/>
          <p:nvPr/>
        </p:nvSpPr>
        <p:spPr>
          <a:xfrm>
            <a:off x="3124080" y="3048120"/>
            <a:ext cx="381240" cy="380880"/>
          </a:xfrm>
          <a:prstGeom prst="rect">
            <a:avLst/>
          </a:prstGeom>
          <a:noFill/>
          <a:ln w="31680">
            <a:solidFill>
              <a:srgbClr val="ff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96" name="CustomShape 4"/>
          <p:cNvSpPr/>
          <p:nvPr/>
        </p:nvSpPr>
        <p:spPr>
          <a:xfrm>
            <a:off x="3087720" y="3429000"/>
            <a:ext cx="45216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ff0000"/>
                </a:solidFill>
                <a:latin typeface="Times New Roman"/>
              </a:rPr>
              <a:t>3s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097" name="Line 5"/>
          <p:cNvSpPr/>
          <p:nvPr/>
        </p:nvSpPr>
        <p:spPr>
          <a:xfrm flipV="1">
            <a:off x="3200400" y="3123720"/>
            <a:ext cx="0" cy="228600"/>
          </a:xfrm>
          <a:prstGeom prst="line">
            <a:avLst/>
          </a:prstGeom>
          <a:ln w="12600">
            <a:solidFill>
              <a:srgbClr val="ff0000"/>
            </a:solidFill>
            <a:miter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098" name="CustomShape 6"/>
          <p:cNvSpPr/>
          <p:nvPr/>
        </p:nvSpPr>
        <p:spPr>
          <a:xfrm>
            <a:off x="2514600" y="4876920"/>
            <a:ext cx="380880" cy="380880"/>
          </a:xfrm>
          <a:prstGeom prst="rect">
            <a:avLst/>
          </a:prstGeom>
          <a:noFill/>
          <a:ln w="31680">
            <a:solidFill>
              <a:srgbClr val="ff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99" name="CustomShape 7"/>
          <p:cNvSpPr/>
          <p:nvPr/>
        </p:nvSpPr>
        <p:spPr>
          <a:xfrm>
            <a:off x="3352680" y="4876920"/>
            <a:ext cx="381240" cy="380880"/>
          </a:xfrm>
          <a:prstGeom prst="rect">
            <a:avLst/>
          </a:prstGeom>
          <a:noFill/>
          <a:ln w="31680">
            <a:solidFill>
              <a:srgbClr val="ff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100" name="CustomShape 8"/>
          <p:cNvSpPr/>
          <p:nvPr/>
        </p:nvSpPr>
        <p:spPr>
          <a:xfrm>
            <a:off x="3733920" y="4876920"/>
            <a:ext cx="380880" cy="380880"/>
          </a:xfrm>
          <a:prstGeom prst="rect">
            <a:avLst/>
          </a:prstGeom>
          <a:noFill/>
          <a:ln w="31680">
            <a:solidFill>
              <a:srgbClr val="ff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101" name="CustomShape 9"/>
          <p:cNvSpPr/>
          <p:nvPr/>
        </p:nvSpPr>
        <p:spPr>
          <a:xfrm>
            <a:off x="4114800" y="4876920"/>
            <a:ext cx="380880" cy="380880"/>
          </a:xfrm>
          <a:prstGeom prst="rect">
            <a:avLst/>
          </a:prstGeom>
          <a:noFill/>
          <a:ln w="31680">
            <a:solidFill>
              <a:srgbClr val="ff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102" name="CustomShape 10"/>
          <p:cNvSpPr/>
          <p:nvPr/>
        </p:nvSpPr>
        <p:spPr>
          <a:xfrm>
            <a:off x="4495680" y="4876920"/>
            <a:ext cx="381240" cy="380880"/>
          </a:xfrm>
          <a:prstGeom prst="rect">
            <a:avLst/>
          </a:prstGeom>
          <a:noFill/>
          <a:ln w="31680">
            <a:solidFill>
              <a:srgbClr val="ff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103" name="CustomShape 11"/>
          <p:cNvSpPr/>
          <p:nvPr/>
        </p:nvSpPr>
        <p:spPr>
          <a:xfrm>
            <a:off x="4876920" y="4876920"/>
            <a:ext cx="380880" cy="380880"/>
          </a:xfrm>
          <a:prstGeom prst="rect">
            <a:avLst/>
          </a:prstGeom>
          <a:noFill/>
          <a:ln w="31680">
            <a:solidFill>
              <a:srgbClr val="ff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104" name="CustomShape 12"/>
          <p:cNvSpPr/>
          <p:nvPr/>
        </p:nvSpPr>
        <p:spPr>
          <a:xfrm>
            <a:off x="5791320" y="4876920"/>
            <a:ext cx="380880" cy="380880"/>
          </a:xfrm>
          <a:prstGeom prst="rect">
            <a:avLst/>
          </a:prstGeom>
          <a:noFill/>
          <a:ln w="31680">
            <a:solidFill>
              <a:srgbClr val="ff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105" name="CustomShape 13"/>
          <p:cNvSpPr/>
          <p:nvPr/>
        </p:nvSpPr>
        <p:spPr>
          <a:xfrm>
            <a:off x="6172200" y="4876920"/>
            <a:ext cx="380880" cy="380880"/>
          </a:xfrm>
          <a:prstGeom prst="rect">
            <a:avLst/>
          </a:prstGeom>
          <a:noFill/>
          <a:ln w="31680">
            <a:solidFill>
              <a:srgbClr val="ff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106" name="CustomShape 14"/>
          <p:cNvSpPr/>
          <p:nvPr/>
        </p:nvSpPr>
        <p:spPr>
          <a:xfrm>
            <a:off x="6553080" y="4876920"/>
            <a:ext cx="381240" cy="380880"/>
          </a:xfrm>
          <a:prstGeom prst="rect">
            <a:avLst/>
          </a:prstGeom>
          <a:noFill/>
          <a:ln w="31680">
            <a:solidFill>
              <a:srgbClr val="ff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107" name="CustomShape 15"/>
          <p:cNvSpPr/>
          <p:nvPr/>
        </p:nvSpPr>
        <p:spPr>
          <a:xfrm>
            <a:off x="2440080" y="5257800"/>
            <a:ext cx="45216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ff0000"/>
                </a:solidFill>
                <a:latin typeface="Times New Roman"/>
              </a:rPr>
              <a:t>5s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108" name="CustomShape 16"/>
          <p:cNvSpPr/>
          <p:nvPr/>
        </p:nvSpPr>
        <p:spPr>
          <a:xfrm>
            <a:off x="6173640" y="5257800"/>
            <a:ext cx="48564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ff0000"/>
                </a:solidFill>
                <a:latin typeface="Times New Roman"/>
              </a:rPr>
              <a:t>5p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109" name="CustomShape 17"/>
          <p:cNvSpPr/>
          <p:nvPr/>
        </p:nvSpPr>
        <p:spPr>
          <a:xfrm>
            <a:off x="4025880" y="5261040"/>
            <a:ext cx="48564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ff0000"/>
                </a:solidFill>
                <a:latin typeface="Times New Roman"/>
              </a:rPr>
              <a:t>4d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110" name="Line 18"/>
          <p:cNvSpPr/>
          <p:nvPr/>
        </p:nvSpPr>
        <p:spPr>
          <a:xfrm flipV="1">
            <a:off x="2666880" y="4952520"/>
            <a:ext cx="0" cy="228600"/>
          </a:xfrm>
          <a:prstGeom prst="line">
            <a:avLst/>
          </a:prstGeom>
          <a:ln w="12600">
            <a:solidFill>
              <a:srgbClr val="ff0000"/>
            </a:solidFill>
            <a:miter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111" name="Line 19"/>
          <p:cNvSpPr/>
          <p:nvPr/>
        </p:nvSpPr>
        <p:spPr>
          <a:xfrm>
            <a:off x="2743200" y="4952880"/>
            <a:ext cx="0" cy="228600"/>
          </a:xfrm>
          <a:prstGeom prst="line">
            <a:avLst/>
          </a:prstGeom>
          <a:ln w="12600">
            <a:solidFill>
              <a:srgbClr val="ff0000"/>
            </a:solidFill>
            <a:miter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112" name="Line 20"/>
          <p:cNvSpPr/>
          <p:nvPr/>
        </p:nvSpPr>
        <p:spPr>
          <a:xfrm flipV="1">
            <a:off x="3505320" y="4952520"/>
            <a:ext cx="0" cy="228600"/>
          </a:xfrm>
          <a:prstGeom prst="line">
            <a:avLst/>
          </a:prstGeom>
          <a:ln w="12600">
            <a:solidFill>
              <a:srgbClr val="ff0000"/>
            </a:solidFill>
            <a:miter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113" name="Line 21"/>
          <p:cNvSpPr/>
          <p:nvPr/>
        </p:nvSpPr>
        <p:spPr>
          <a:xfrm>
            <a:off x="3581280" y="4952880"/>
            <a:ext cx="0" cy="228600"/>
          </a:xfrm>
          <a:prstGeom prst="line">
            <a:avLst/>
          </a:prstGeom>
          <a:ln w="12600">
            <a:solidFill>
              <a:srgbClr val="ff0000"/>
            </a:solidFill>
            <a:miter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114" name="Line 22"/>
          <p:cNvSpPr/>
          <p:nvPr/>
        </p:nvSpPr>
        <p:spPr>
          <a:xfrm flipV="1">
            <a:off x="3886200" y="4952520"/>
            <a:ext cx="0" cy="228600"/>
          </a:xfrm>
          <a:prstGeom prst="line">
            <a:avLst/>
          </a:prstGeom>
          <a:ln w="12600">
            <a:solidFill>
              <a:srgbClr val="ff0000"/>
            </a:solidFill>
            <a:miter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115" name="Line 23"/>
          <p:cNvSpPr/>
          <p:nvPr/>
        </p:nvSpPr>
        <p:spPr>
          <a:xfrm>
            <a:off x="3962520" y="4952880"/>
            <a:ext cx="0" cy="228600"/>
          </a:xfrm>
          <a:prstGeom prst="line">
            <a:avLst/>
          </a:prstGeom>
          <a:ln w="12600">
            <a:solidFill>
              <a:srgbClr val="ff0000"/>
            </a:solidFill>
            <a:miter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116" name="Line 24"/>
          <p:cNvSpPr/>
          <p:nvPr/>
        </p:nvSpPr>
        <p:spPr>
          <a:xfrm flipV="1">
            <a:off x="4267080" y="4952520"/>
            <a:ext cx="0" cy="228600"/>
          </a:xfrm>
          <a:prstGeom prst="line">
            <a:avLst/>
          </a:prstGeom>
          <a:ln w="12600">
            <a:solidFill>
              <a:srgbClr val="ff0000"/>
            </a:solidFill>
            <a:miter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117" name="Line 25"/>
          <p:cNvSpPr/>
          <p:nvPr/>
        </p:nvSpPr>
        <p:spPr>
          <a:xfrm>
            <a:off x="4343400" y="4952880"/>
            <a:ext cx="0" cy="228600"/>
          </a:xfrm>
          <a:prstGeom prst="line">
            <a:avLst/>
          </a:prstGeom>
          <a:ln w="12600">
            <a:solidFill>
              <a:srgbClr val="ff0000"/>
            </a:solidFill>
            <a:miter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118" name="Line 26"/>
          <p:cNvSpPr/>
          <p:nvPr/>
        </p:nvSpPr>
        <p:spPr>
          <a:xfrm flipV="1">
            <a:off x="4648320" y="4952520"/>
            <a:ext cx="0" cy="228600"/>
          </a:xfrm>
          <a:prstGeom prst="line">
            <a:avLst/>
          </a:prstGeom>
          <a:ln w="12600">
            <a:solidFill>
              <a:srgbClr val="ff0000"/>
            </a:solidFill>
            <a:miter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119" name="Line 27"/>
          <p:cNvSpPr/>
          <p:nvPr/>
        </p:nvSpPr>
        <p:spPr>
          <a:xfrm>
            <a:off x="4724280" y="4952880"/>
            <a:ext cx="0" cy="228600"/>
          </a:xfrm>
          <a:prstGeom prst="line">
            <a:avLst/>
          </a:prstGeom>
          <a:ln w="12600">
            <a:solidFill>
              <a:srgbClr val="ff0000"/>
            </a:solidFill>
            <a:miter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120" name="Line 28"/>
          <p:cNvSpPr/>
          <p:nvPr/>
        </p:nvSpPr>
        <p:spPr>
          <a:xfrm flipV="1">
            <a:off x="5029200" y="4952520"/>
            <a:ext cx="0" cy="228600"/>
          </a:xfrm>
          <a:prstGeom prst="line">
            <a:avLst/>
          </a:prstGeom>
          <a:ln w="12600">
            <a:solidFill>
              <a:srgbClr val="ff0000"/>
            </a:solidFill>
            <a:miter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121" name="Line 29"/>
          <p:cNvSpPr/>
          <p:nvPr/>
        </p:nvSpPr>
        <p:spPr>
          <a:xfrm>
            <a:off x="5105520" y="4952880"/>
            <a:ext cx="0" cy="228600"/>
          </a:xfrm>
          <a:prstGeom prst="line">
            <a:avLst/>
          </a:prstGeom>
          <a:ln w="12600">
            <a:solidFill>
              <a:srgbClr val="ff0000"/>
            </a:solidFill>
            <a:miter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122" name="Line 30"/>
          <p:cNvSpPr/>
          <p:nvPr/>
        </p:nvSpPr>
        <p:spPr>
          <a:xfrm flipV="1">
            <a:off x="5943600" y="4952520"/>
            <a:ext cx="0" cy="228600"/>
          </a:xfrm>
          <a:prstGeom prst="line">
            <a:avLst/>
          </a:prstGeom>
          <a:ln w="12600">
            <a:solidFill>
              <a:srgbClr val="ff0000"/>
            </a:solidFill>
            <a:miter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123" name="Line 31"/>
          <p:cNvSpPr/>
          <p:nvPr/>
        </p:nvSpPr>
        <p:spPr>
          <a:xfrm flipV="1">
            <a:off x="6324480" y="4952520"/>
            <a:ext cx="0" cy="228600"/>
          </a:xfrm>
          <a:prstGeom prst="line">
            <a:avLst/>
          </a:prstGeom>
          <a:ln w="12600">
            <a:solidFill>
              <a:srgbClr val="ff0000"/>
            </a:solidFill>
            <a:miter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124" name="Line 32"/>
          <p:cNvSpPr/>
          <p:nvPr/>
        </p:nvSpPr>
        <p:spPr>
          <a:xfrm flipV="1">
            <a:off x="6705720" y="4952520"/>
            <a:ext cx="0" cy="228600"/>
          </a:xfrm>
          <a:prstGeom prst="line">
            <a:avLst/>
          </a:prstGeom>
          <a:ln w="12600">
            <a:solidFill>
              <a:srgbClr val="ff0000"/>
            </a:solidFill>
            <a:miter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125" name="Line 33"/>
          <p:cNvSpPr/>
          <p:nvPr/>
        </p:nvSpPr>
        <p:spPr>
          <a:xfrm>
            <a:off x="6033960" y="4956120"/>
            <a:ext cx="0" cy="228600"/>
          </a:xfrm>
          <a:prstGeom prst="line">
            <a:avLst/>
          </a:prstGeom>
          <a:ln w="12600">
            <a:solidFill>
              <a:srgbClr val="ff0000"/>
            </a:solidFill>
            <a:miter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" name="TextShape 1"/>
          <p:cNvSpPr txBox="1"/>
          <p:nvPr/>
        </p:nvSpPr>
        <p:spPr>
          <a:xfrm>
            <a:off x="685800" y="393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The Explanatory Power of</a:t>
            </a:r>
            <a:br/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the Quantum-Mechanical Model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1127" name="TextShape 2"/>
          <p:cNvSpPr txBox="1"/>
          <p:nvPr/>
        </p:nvSpPr>
        <p:spPr>
          <a:xfrm>
            <a:off x="685800" y="198108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The properties of the elements are largely determined by the number of valence electrons they contain.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Since elements in the same column have the same number of valence electrons, they show similar properties.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Since the number of valence electrons increases across the period, the properties vary in a regular fashion.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1974" dur="indefinite" restart="never" nodeType="tmRoot">
          <p:childTnLst>
            <p:seq>
              <p:cTn id="1975" dur="indefinite" nodeType="mainSeq">
                <p:childTnLst>
                  <p:par>
                    <p:cTn id="1976" fill="hold">
                      <p:stCondLst>
                        <p:cond delay="indefinite"/>
                      </p:stCondLst>
                      <p:childTnLst>
                        <p:par>
                          <p:cTn id="1977" fill="hold">
                            <p:stCondLst>
                              <p:cond delay="0"/>
                            </p:stCondLst>
                            <p:childTnLst>
                              <p:par>
                                <p:cTn id="1978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980" dur="500"/>
                                        <p:tgtEl>
                                          <p:spTgt spid="1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1" fill="hold">
                      <p:stCondLst>
                        <p:cond delay="indefinite"/>
                      </p:stCondLst>
                      <p:childTnLst>
                        <p:par>
                          <p:cTn id="1982" fill="hold">
                            <p:stCondLst>
                              <p:cond delay="0"/>
                            </p:stCondLst>
                            <p:childTnLst>
                              <p:par>
                                <p:cTn id="1983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985" dur="500"/>
                                        <p:tgtEl>
                                          <p:spTgt spid="1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6" fill="hold">
                      <p:stCondLst>
                        <p:cond delay="indefinite"/>
                      </p:stCondLst>
                      <p:childTnLst>
                        <p:par>
                          <p:cTn id="1987" fill="hold">
                            <p:stCondLst>
                              <p:cond delay="0"/>
                            </p:stCondLst>
                            <p:childTnLst>
                              <p:par>
                                <p:cTn id="1988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990" dur="500"/>
                                        <p:tgtEl>
                                          <p:spTgt spid="1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" name="TextShape 1"/>
          <p:cNvSpPr txBox="1"/>
          <p:nvPr/>
        </p:nvSpPr>
        <p:spPr>
          <a:xfrm>
            <a:off x="685800" y="321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The Noble Gas </a:t>
            </a:r>
            <a:br/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Electron Configuration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1129" name="TextShape 2"/>
          <p:cNvSpPr txBox="1"/>
          <p:nvPr/>
        </p:nvSpPr>
        <p:spPr>
          <a:xfrm>
            <a:off x="228240" y="1905120"/>
            <a:ext cx="7010280" cy="41148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The noble gases have 8 valence electrons.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Except for He, which has only 2 electrons.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We know the noble gases are especially non-reactive.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He and Ne are practically inert.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The reason the noble gases are so non-reactive is that the electron configuration of the noble gases is especially stable.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1130" name="" descr=""/>
          <p:cNvPicPr/>
          <p:nvPr/>
        </p:nvPicPr>
        <p:blipFill>
          <a:blip r:embed="rId1"/>
          <a:srcRect l="18044" t="0" r="23299" b="4167"/>
          <a:stretch/>
        </p:blipFill>
        <p:spPr>
          <a:xfrm>
            <a:off x="7315200" y="380880"/>
            <a:ext cx="1501920" cy="6096240"/>
          </a:xfrm>
          <a:prstGeom prst="rect">
            <a:avLst/>
          </a:prstGeom>
          <a:ln>
            <a:noFill/>
          </a:ln>
        </p:spPr>
      </p:pic>
    </p:spTree>
  </p:cSld>
  <p:transition>
    <p:fade thruBlk="true"/>
  </p:transition>
  <p:timing>
    <p:tnLst>
      <p:par>
        <p:cTn id="1991" dur="indefinite" restart="never" nodeType="tmRoot">
          <p:childTnLst>
            <p:seq>
              <p:cTn id="1992" dur="indefinite" nodeType="mainSeq">
                <p:childTnLst>
                  <p:par>
                    <p:cTn id="1993" fill="hold">
                      <p:stCondLst>
                        <p:cond delay="indefinite"/>
                      </p:stCondLst>
                      <p:childTnLst>
                        <p:par>
                          <p:cTn id="1994" fill="hold">
                            <p:stCondLst>
                              <p:cond delay="0"/>
                            </p:stCondLst>
                            <p:childTnLst>
                              <p:par>
                                <p:cTn id="1995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997" dur="500"/>
                                        <p:tgtEl>
                                          <p:spTgt spid="1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8" nodeType="withEffect" fill="hold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000" dur="500" fill="hold"/>
                                        <p:tgtEl>
                                          <p:spTgt spid="1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01" dur="500" fill="hold"/>
                                        <p:tgtEl>
                                          <p:spTgt spid="1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2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004" dur="500"/>
                                        <p:tgtEl>
                                          <p:spTgt spid="1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5" fill="hold">
                      <p:stCondLst>
                        <p:cond delay="indefinite"/>
                      </p:stCondLst>
                      <p:childTnLst>
                        <p:par>
                          <p:cTn id="2006" fill="hold">
                            <p:stCondLst>
                              <p:cond delay="0"/>
                            </p:stCondLst>
                            <p:childTnLst>
                              <p:par>
                                <p:cTn id="2007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009" dur="500"/>
                                        <p:tgtEl>
                                          <p:spTgt spid="1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0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012" dur="500"/>
                                        <p:tgtEl>
                                          <p:spTgt spid="1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3" fill="hold">
                      <p:stCondLst>
                        <p:cond delay="indefinite"/>
                      </p:stCondLst>
                      <p:childTnLst>
                        <p:par>
                          <p:cTn id="2014" fill="hold">
                            <p:stCondLst>
                              <p:cond delay="0"/>
                            </p:stCondLst>
                            <p:childTnLst>
                              <p:par>
                                <p:cTn id="2015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017" dur="500"/>
                                        <p:tgtEl>
                                          <p:spTgt spid="11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" name="TextShape 1"/>
          <p:cNvSpPr txBox="1"/>
          <p:nvPr/>
        </p:nvSpPr>
        <p:spPr>
          <a:xfrm>
            <a:off x="152280" y="380520"/>
            <a:ext cx="883944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pc="-1" strike="noStrike">
                <a:solidFill>
                  <a:srgbClr val="9900ff"/>
                </a:solidFill>
                <a:latin typeface="Times New Roman"/>
              </a:rPr>
              <a:t>Everyone Wants to Be Like a Noble Gas! </a:t>
            </a:r>
            <a:br/>
            <a:r>
              <a:rPr b="0" lang="en-US" sz="4000" spc="-1" strike="noStrike">
                <a:solidFill>
                  <a:srgbClr val="9900ff"/>
                </a:solidFill>
                <a:latin typeface="Times New Roman"/>
              </a:rPr>
              <a:t>The Alkali Metals</a:t>
            </a:r>
            <a:endParaRPr b="0" lang="en-US" sz="40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1132" name="TextShape 2"/>
          <p:cNvSpPr txBox="1"/>
          <p:nvPr/>
        </p:nvSpPr>
        <p:spPr>
          <a:xfrm>
            <a:off x="380880" y="1828800"/>
            <a:ext cx="6477120" cy="4114800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97000"/>
          </a:bodyPr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The alkali metals have one more electron than the previous noble gas.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In their reactions, the alkali metals tend to lose their extra electron, resulting in the same electron configuration as a noble gas.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697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Forming a cation with a 1+ charge.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1133" name="" descr=""/>
          <p:cNvPicPr/>
          <p:nvPr/>
        </p:nvPicPr>
        <p:blipFill>
          <a:blip r:embed="rId1"/>
          <a:srcRect l="28938" t="0" r="26054" b="4616"/>
          <a:stretch/>
        </p:blipFill>
        <p:spPr>
          <a:xfrm>
            <a:off x="7238880" y="1143000"/>
            <a:ext cx="1222560" cy="5410080"/>
          </a:xfrm>
          <a:prstGeom prst="rect">
            <a:avLst/>
          </a:prstGeom>
          <a:ln>
            <a:noFill/>
          </a:ln>
        </p:spPr>
      </p:pic>
    </p:spTree>
  </p:cSld>
  <p:transition>
    <p:fade thruBlk="true"/>
  </p:transition>
  <p:timing>
    <p:tnLst>
      <p:par>
        <p:cTn id="2018" dur="indefinite" restart="never" nodeType="tmRoot">
          <p:childTnLst>
            <p:seq>
              <p:cTn id="2019" dur="indefinite" nodeType="mainSeq">
                <p:childTnLst>
                  <p:par>
                    <p:cTn id="2020" fill="hold">
                      <p:stCondLst>
                        <p:cond delay="indefinite"/>
                      </p:stCondLst>
                      <p:childTnLst>
                        <p:par>
                          <p:cTn id="2021" fill="hold">
                            <p:stCondLst>
                              <p:cond delay="0"/>
                            </p:stCondLst>
                            <p:childTnLst>
                              <p:par>
                                <p:cTn id="2022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024" dur="500"/>
                                        <p:tgtEl>
                                          <p:spTgt spid="1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5" nodeType="withEffect" fill="hold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027" dur="500" fill="hold"/>
                                        <p:tgtEl>
                                          <p:spTgt spid="1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28" dur="500" fill="hold"/>
                                        <p:tgtEl>
                                          <p:spTgt spid="1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9" fill="hold">
                      <p:stCondLst>
                        <p:cond delay="indefinite"/>
                      </p:stCondLst>
                      <p:childTnLst>
                        <p:par>
                          <p:cTn id="2030" fill="hold">
                            <p:stCondLst>
                              <p:cond delay="0"/>
                            </p:stCondLst>
                            <p:childTnLst>
                              <p:par>
                                <p:cTn id="2031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033" dur="500"/>
                                        <p:tgtEl>
                                          <p:spTgt spid="1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4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036" dur="500"/>
                                        <p:tgtEl>
                                          <p:spTgt spid="1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" name="CustomShape 1"/>
          <p:cNvSpPr/>
          <p:nvPr/>
        </p:nvSpPr>
        <p:spPr>
          <a:xfrm>
            <a:off x="6553080" y="6248520"/>
            <a:ext cx="190512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>
            <a:noAutofit/>
          </a:bodyPr>
          <a:p>
            <a:pPr algn="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BCAB2399-D790-4139-8FC0-913FDEF68CBF}" type="slidenum"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77</a:t>
            </a:fld>
            <a:endParaRPr b="0" lang="en-US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135" name="TextShape 2"/>
          <p:cNvSpPr txBox="1"/>
          <p:nvPr/>
        </p:nvSpPr>
        <p:spPr>
          <a:xfrm>
            <a:off x="137880" y="252000"/>
            <a:ext cx="883908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pc="-1" strike="noStrike">
                <a:solidFill>
                  <a:srgbClr val="9900ff"/>
                </a:solidFill>
                <a:latin typeface="Times New Roman"/>
              </a:rPr>
              <a:t>Everyone Wants to Be Like a Noble Gas!</a:t>
            </a:r>
            <a:br/>
            <a:r>
              <a:rPr b="0" lang="en-US" sz="4000" spc="-1" strike="noStrike">
                <a:solidFill>
                  <a:srgbClr val="9900ff"/>
                </a:solidFill>
                <a:latin typeface="Times New Roman"/>
              </a:rPr>
              <a:t>The Halogens</a:t>
            </a:r>
            <a:endParaRPr b="0" lang="en-US" sz="40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1136" name="TextShape 3"/>
          <p:cNvSpPr txBox="1"/>
          <p:nvPr/>
        </p:nvSpPr>
        <p:spPr>
          <a:xfrm>
            <a:off x="304560" y="1659240"/>
            <a:ext cx="6553080" cy="4419720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84000"/>
          </a:bodyPr>
          <a:p>
            <a:pPr marL="342720" indent="-34272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The electron configurations of the halogens all have one fewer electron than the next noble gas.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In their reactions with metals, the halogens tend to gain an electron and attain the electron configuration of the next noble gas.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Forming an anion with charge 1−.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In their reactions with nonmetals, they tend to share electrons with the other nonmetal so that each attains the electron configuration of a noble gas.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1137" name="" descr=""/>
          <p:cNvPicPr/>
          <p:nvPr/>
        </p:nvPicPr>
        <p:blipFill>
          <a:blip r:embed="rId1"/>
          <a:srcRect l="21254" t="0" r="22074" b="3392"/>
          <a:stretch/>
        </p:blipFill>
        <p:spPr>
          <a:xfrm>
            <a:off x="7162920" y="914400"/>
            <a:ext cx="1476360" cy="5257800"/>
          </a:xfrm>
          <a:prstGeom prst="rect">
            <a:avLst/>
          </a:prstGeom>
          <a:ln>
            <a:noFill/>
          </a:ln>
        </p:spPr>
      </p:pic>
    </p:spTree>
  </p:cSld>
  <p:transition>
    <p:fade thruBlk="true"/>
  </p:transition>
  <p:timing>
    <p:tnLst>
      <p:par>
        <p:cTn id="2037" dur="indefinite" restart="never" nodeType="tmRoot">
          <p:childTnLst>
            <p:seq>
              <p:cTn id="2038" dur="indefinite" nodeType="mainSeq">
                <p:childTnLst>
                  <p:par>
                    <p:cTn id="2039" fill="hold">
                      <p:stCondLst>
                        <p:cond delay="indefinite"/>
                      </p:stCondLst>
                      <p:childTnLst>
                        <p:par>
                          <p:cTn id="2040" fill="hold">
                            <p:stCondLst>
                              <p:cond delay="0"/>
                            </p:stCondLst>
                            <p:childTnLst>
                              <p:par>
                                <p:cTn id="2041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043" dur="500"/>
                                        <p:tgtEl>
                                          <p:spTgt spid="1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4" nodeType="withEffect" fill="hold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046" dur="500" fill="hold"/>
                                        <p:tgtEl>
                                          <p:spTgt spid="1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47" dur="500" fill="hold"/>
                                        <p:tgtEl>
                                          <p:spTgt spid="1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8" fill="hold">
                      <p:stCondLst>
                        <p:cond delay="indefinite"/>
                      </p:stCondLst>
                      <p:childTnLst>
                        <p:par>
                          <p:cTn id="2049" fill="hold">
                            <p:stCondLst>
                              <p:cond delay="0"/>
                            </p:stCondLst>
                            <p:childTnLst>
                              <p:par>
                                <p:cTn id="2050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052" dur="500"/>
                                        <p:tgtEl>
                                          <p:spTgt spid="11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3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055" dur="500"/>
                                        <p:tgtEl>
                                          <p:spTgt spid="11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6" fill="hold">
                      <p:stCondLst>
                        <p:cond delay="indefinite"/>
                      </p:stCondLst>
                      <p:childTnLst>
                        <p:par>
                          <p:cTn id="2057" fill="hold">
                            <p:stCondLst>
                              <p:cond delay="0"/>
                            </p:stCondLst>
                            <p:childTnLst>
                              <p:par>
                                <p:cTn id="2058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060" dur="500"/>
                                        <p:tgtEl>
                                          <p:spTgt spid="11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" name="TextShape 1"/>
          <p:cNvSpPr txBox="1"/>
          <p:nvPr/>
        </p:nvSpPr>
        <p:spPr>
          <a:xfrm>
            <a:off x="685800" y="285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pc="-1" strike="noStrike">
                <a:solidFill>
                  <a:srgbClr val="9900ff"/>
                </a:solidFill>
                <a:latin typeface="Times New Roman"/>
              </a:rPr>
              <a:t>Everyone Wants to Be </a:t>
            </a:r>
            <a:br/>
            <a:r>
              <a:rPr b="0" lang="en-US" sz="4000" spc="-1" strike="noStrike">
                <a:solidFill>
                  <a:srgbClr val="9900ff"/>
                </a:solidFill>
                <a:latin typeface="Times New Roman"/>
              </a:rPr>
              <a:t>Like a Noble Gas!</a:t>
            </a:r>
            <a:endParaRPr b="0" lang="en-US" sz="40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1139" name="TextShape 2"/>
          <p:cNvSpPr txBox="1"/>
          <p:nvPr/>
        </p:nvSpPr>
        <p:spPr>
          <a:xfrm>
            <a:off x="228600" y="1981080"/>
            <a:ext cx="8686800" cy="426744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As a group, the alkali metals are the most reactive metals.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697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They react with many things and do so rapidly.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The halogens are the most reactive group of nonmetals.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One reason for their high reactivity is the fact that they are only one electron away from having a very stable electron configuration.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697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The same as a noble gas.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2061" dur="indefinite" restart="never" nodeType="tmRoot">
          <p:childTnLst>
            <p:seq>
              <p:cTn id="2062" dur="indefinite" nodeType="mainSeq">
                <p:childTnLst>
                  <p:par>
                    <p:cTn id="2063" fill="hold">
                      <p:stCondLst>
                        <p:cond delay="indefinite"/>
                      </p:stCondLst>
                      <p:childTnLst>
                        <p:par>
                          <p:cTn id="2064" fill="hold">
                            <p:stCondLst>
                              <p:cond delay="0"/>
                            </p:stCondLst>
                            <p:childTnLst>
                              <p:par>
                                <p:cTn id="2065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067" dur="500"/>
                                        <p:tgtEl>
                                          <p:spTgt spid="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8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070" dur="500"/>
                                        <p:tgtEl>
                                          <p:spTgt spid="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1" fill="hold">
                      <p:stCondLst>
                        <p:cond delay="indefinite"/>
                      </p:stCondLst>
                      <p:childTnLst>
                        <p:par>
                          <p:cTn id="2072" fill="hold">
                            <p:stCondLst>
                              <p:cond delay="0"/>
                            </p:stCondLst>
                            <p:childTnLst>
                              <p:par>
                                <p:cTn id="2073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075" dur="500"/>
                                        <p:tgtEl>
                                          <p:spTgt spid="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6" fill="hold">
                      <p:stCondLst>
                        <p:cond delay="indefinite"/>
                      </p:stCondLst>
                      <p:childTnLst>
                        <p:par>
                          <p:cTn id="2077" fill="hold">
                            <p:stCondLst>
                              <p:cond delay="0"/>
                            </p:stCondLst>
                            <p:childTnLst>
                              <p:par>
                                <p:cTn id="2078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080" dur="500"/>
                                        <p:tgtEl>
                                          <p:spTgt spid="1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1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083" dur="500"/>
                                        <p:tgtEl>
                                          <p:spTgt spid="1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Electromagnetic Waves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pic>
        <p:nvPicPr>
          <p:cNvPr id="61" name="" descr=""/>
          <p:cNvPicPr/>
          <p:nvPr/>
        </p:nvPicPr>
        <p:blipFill>
          <a:blip r:embed="rId1"/>
          <a:stretch/>
        </p:blipFill>
        <p:spPr>
          <a:xfrm>
            <a:off x="304920" y="2133720"/>
            <a:ext cx="8634240" cy="22780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" name="TextShape 1"/>
          <p:cNvSpPr txBox="1"/>
          <p:nvPr/>
        </p:nvSpPr>
        <p:spPr>
          <a:xfrm>
            <a:off x="609480" y="22824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Stable Electron Configuration</a:t>
            </a:r>
            <a:br/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and Ion Charge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1141" name="TextShape 2"/>
          <p:cNvSpPr txBox="1"/>
          <p:nvPr/>
        </p:nvSpPr>
        <p:spPr>
          <a:xfrm>
            <a:off x="380880" y="1996200"/>
            <a:ext cx="3733920" cy="4114800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78000"/>
          </a:bodyPr>
          <a:p>
            <a:pPr marL="342720" indent="-34272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Metals form cations by losing valence electrons to get the same electron configuration as the previous noble gas.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Nonmetals form anions by gaining valence electrons to get the same electron configuration as the next noble gas.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  <p:graphicFrame>
        <p:nvGraphicFramePr>
          <p:cNvPr id="1142" name="Object 3"/>
          <p:cNvGraphicFramePr/>
          <p:nvPr/>
        </p:nvGraphicFramePr>
        <p:xfrm>
          <a:off x="3714840" y="2011320"/>
          <a:ext cx="5429160" cy="4073400"/>
        </p:xfrm>
        <a:graphic>
          <a:graphicData uri="http://schemas.openxmlformats.org/presentationml/2006/ole">
            <p:oleObj progId="Word.Document.12" r:id="rId1" spid="">
              <p:embed/>
              <p:pic>
                <p:nvPicPr>
                  <p:cNvPr id="1143" name="Object 4" descr=""/>
                  <p:cNvPicPr/>
                  <p:nvPr/>
                </p:nvPicPr>
                <p:blipFill>
                  <a:blip r:embed="rId2"/>
                  <a:stretch/>
                </p:blipFill>
                <p:spPr>
                  <a:xfrm>
                    <a:off x="3714840" y="2011320"/>
                    <a:ext cx="5429160" cy="4073400"/>
                  </a:xfrm>
                  <a:prstGeom prst="rect">
                    <a:avLst/>
                  </a:prstGeom>
                  <a:ln>
                    <a:noFill/>
                  </a:ln>
                </p:spPr>
              </p:pic>
            </p:oleObj>
          </a:graphicData>
        </a:graphic>
      </p:graphicFrame>
      <p:graphicFrame>
        <p:nvGraphicFramePr>
          <p:cNvPr id="1144" name="Object 4"/>
          <p:cNvGraphicFramePr/>
          <p:nvPr/>
        </p:nvGraphicFramePr>
        <p:xfrm>
          <a:off x="4172040" y="2182680"/>
          <a:ext cx="4759200" cy="3562560"/>
        </p:xfrm>
        <a:graphic>
          <a:graphicData uri="http://schemas.openxmlformats.org/presentationml/2006/ole">
            <p:oleObj progId="Word.Document.12" r:id="rId3" spid="">
              <p:embed/>
              <p:pic>
                <p:nvPicPr>
                  <p:cNvPr id="1145" name="Object 5" descr=""/>
                  <p:cNvPicPr/>
                  <p:nvPr/>
                </p:nvPicPr>
                <p:blipFill>
                  <a:blip r:embed="rId4"/>
                  <a:stretch/>
                </p:blipFill>
                <p:spPr>
                  <a:xfrm>
                    <a:off x="4172040" y="2182680"/>
                    <a:ext cx="4759200" cy="3562560"/>
                  </a:xfrm>
                  <a:prstGeom prst="rect">
                    <a:avLst/>
                  </a:prstGeom>
                  <a:ln>
                    <a:noFill/>
                  </a:ln>
                </p:spPr>
              </p:pic>
            </p:oleObj>
          </a:graphicData>
        </a:graphic>
      </p:graphicFrame>
    </p:spTree>
  </p:cSld>
  <p:transition>
    <p:fade thruBlk="true"/>
  </p:transition>
  <p:timing>
    <p:tnLst>
      <p:par>
        <p:cTn id="2084" dur="indefinite" restart="never" nodeType="tmRoot">
          <p:childTnLst>
            <p:seq>
              <p:cTn id="2085" dur="indefinite" nodeType="mainSeq">
                <p:childTnLst>
                  <p:par>
                    <p:cTn id="2086" fill="hold">
                      <p:stCondLst>
                        <p:cond delay="indefinite"/>
                      </p:stCondLst>
                      <p:childTnLst>
                        <p:par>
                          <p:cTn id="2087" fill="hold">
                            <p:stCondLst>
                              <p:cond delay="0"/>
                            </p:stCondLst>
                            <p:childTnLst>
                              <p:par>
                                <p:cTn id="2088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090" dur="500"/>
                                        <p:tgtEl>
                                          <p:spTgt spid="1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1" nodeType="withEffect" fill="hold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093" dur="500" fill="hold"/>
                                        <p:tgtEl>
                                          <p:spTgt spid="1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94" dur="500" fill="hold"/>
                                        <p:tgtEl>
                                          <p:spTgt spid="1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5" fill="hold">
                      <p:stCondLst>
                        <p:cond delay="indefinite"/>
                      </p:stCondLst>
                      <p:childTnLst>
                        <p:par>
                          <p:cTn id="2096" fill="hold">
                            <p:stCondLst>
                              <p:cond delay="0"/>
                            </p:stCondLst>
                            <p:childTnLst>
                              <p:par>
                                <p:cTn id="2097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099" dur="500"/>
                                        <p:tgtEl>
                                          <p:spTgt spid="11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" name="TextShape 1"/>
          <p:cNvSpPr txBox="1"/>
          <p:nvPr/>
        </p:nvSpPr>
        <p:spPr>
          <a:xfrm>
            <a:off x="685800" y="228564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Periodic Trends in the </a:t>
            </a:r>
            <a:br/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Properties of the Elements 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</p:spTree>
  </p:cSld>
  <p:transition>
    <p:fade thruBlk="true"/>
  </p:transition>
</p:sld>
</file>

<file path=ppt/slides/slide8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" name="TextShape 1"/>
          <p:cNvSpPr txBox="1"/>
          <p:nvPr/>
        </p:nvSpPr>
        <p:spPr>
          <a:xfrm>
            <a:off x="685800" y="1645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Trends in Atomic Size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1148" name="TextShape 2"/>
          <p:cNvSpPr txBox="1"/>
          <p:nvPr/>
        </p:nvSpPr>
        <p:spPr>
          <a:xfrm>
            <a:off x="457200" y="1447920"/>
            <a:ext cx="8229600" cy="449568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>
            <a:normAutofit fontScale="94000"/>
          </a:bodyPr>
          <a:p>
            <a:pPr marL="342720" indent="-34272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Either volume or radius.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Treat atom as a hard marble.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As you traverse down a column on the periodic table, the size of the atom </a:t>
            </a:r>
            <a:r>
              <a:rPr b="1" lang="en-US" sz="2800" spc="-1" strike="noStrike">
                <a:solidFill>
                  <a:srgbClr val="000000"/>
                </a:solidFill>
                <a:latin typeface="Times New Roman"/>
              </a:rPr>
              <a:t>increases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Valence shell farther from nucleus.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Effective nuclear charge fairly close.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As you traverse left to right across a period, the size of the atom </a:t>
            </a:r>
            <a:r>
              <a:rPr b="1" lang="en-US" sz="2800" spc="-1" strike="noStrike">
                <a:solidFill>
                  <a:srgbClr val="000000"/>
                </a:solidFill>
                <a:latin typeface="Times New Roman"/>
              </a:rPr>
              <a:t>decreases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Adding electrons to same valence shell.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Effective nuclear charge increases.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Valence shell held closer.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2100" dur="indefinite" restart="never" nodeType="tmRoot">
          <p:childTnLst>
            <p:seq>
              <p:cTn id="2101" dur="indefinite" nodeType="mainSeq">
                <p:childTnLst>
                  <p:par>
                    <p:cTn id="2102" fill="hold">
                      <p:stCondLst>
                        <p:cond delay="indefinite"/>
                      </p:stCondLst>
                      <p:childTnLst>
                        <p:par>
                          <p:cTn id="2103" fill="hold">
                            <p:stCondLst>
                              <p:cond delay="0"/>
                            </p:stCondLst>
                            <p:childTnLst>
                              <p:par>
                                <p:cTn id="2104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106" dur="500"/>
                                        <p:tgtEl>
                                          <p:spTgt spid="1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7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109" dur="500"/>
                                        <p:tgtEl>
                                          <p:spTgt spid="1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0" fill="hold">
                      <p:stCondLst>
                        <p:cond delay="indefinite"/>
                      </p:stCondLst>
                      <p:childTnLst>
                        <p:par>
                          <p:cTn id="2111" fill="hold">
                            <p:stCondLst>
                              <p:cond delay="0"/>
                            </p:stCondLst>
                            <p:childTnLst>
                              <p:par>
                                <p:cTn id="2112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114" dur="500"/>
                                        <p:tgtEl>
                                          <p:spTgt spid="1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5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117" dur="500"/>
                                        <p:tgtEl>
                                          <p:spTgt spid="1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8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120" dur="500"/>
                                        <p:tgtEl>
                                          <p:spTgt spid="1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1" fill="hold">
                      <p:stCondLst>
                        <p:cond delay="indefinite"/>
                      </p:stCondLst>
                      <p:childTnLst>
                        <p:par>
                          <p:cTn id="2122" fill="hold">
                            <p:stCondLst>
                              <p:cond delay="0"/>
                            </p:stCondLst>
                            <p:childTnLst>
                              <p:par>
                                <p:cTn id="2123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125" dur="500"/>
                                        <p:tgtEl>
                                          <p:spTgt spid="11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6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128" dur="500"/>
                                        <p:tgtEl>
                                          <p:spTgt spid="11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9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131" dur="500"/>
                                        <p:tgtEl>
                                          <p:spTgt spid="11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2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134" dur="500"/>
                                        <p:tgtEl>
                                          <p:spTgt spid="114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" name="TextShape 1"/>
          <p:cNvSpPr txBox="1"/>
          <p:nvPr/>
        </p:nvSpPr>
        <p:spPr>
          <a:xfrm>
            <a:off x="0" y="228240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Trends in Atomic Size, Continued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pic>
        <p:nvPicPr>
          <p:cNvPr id="1150" name="" descr=""/>
          <p:cNvPicPr/>
          <p:nvPr/>
        </p:nvPicPr>
        <p:blipFill>
          <a:blip r:embed="rId1"/>
          <a:stretch/>
        </p:blipFill>
        <p:spPr>
          <a:xfrm>
            <a:off x="1219320" y="1165320"/>
            <a:ext cx="6629400" cy="5692680"/>
          </a:xfrm>
          <a:prstGeom prst="rect">
            <a:avLst/>
          </a:prstGeom>
          <a:ln>
            <a:noFill/>
          </a:ln>
        </p:spPr>
      </p:pic>
    </p:spTree>
  </p:cSld>
  <p:transition>
    <p:fade thruBlk="true"/>
  </p:transition>
</p:sld>
</file>

<file path=ppt/slides/slide8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1" name="Group 1"/>
          <p:cNvGrpSpPr/>
          <p:nvPr/>
        </p:nvGrpSpPr>
        <p:grpSpPr>
          <a:xfrm>
            <a:off x="4267080" y="533520"/>
            <a:ext cx="2127240" cy="1371600"/>
            <a:chOff x="4267080" y="533520"/>
            <a:chExt cx="2127240" cy="1371600"/>
          </a:xfrm>
        </p:grpSpPr>
        <p:sp>
          <p:nvSpPr>
            <p:cNvPr id="1152" name="CustomShape 2"/>
            <p:cNvSpPr/>
            <p:nvPr/>
          </p:nvSpPr>
          <p:spPr>
            <a:xfrm>
              <a:off x="5081400" y="1320840"/>
              <a:ext cx="588960" cy="584280"/>
            </a:xfrm>
            <a:prstGeom prst="ellipse">
              <a:avLst/>
            </a:prstGeom>
            <a:solidFill>
              <a:srgbClr val="ff9933"/>
            </a:solidFill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 anchor="ctr">
              <a:noAutofit/>
            </a:bodyPr>
            <a:p>
              <a:pPr algn="ctr"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000" spc="-1" strike="noStrike">
                  <a:solidFill>
                    <a:srgbClr val="114ffb"/>
                  </a:solidFill>
                  <a:latin typeface="Times New Roman"/>
                </a:rPr>
                <a:t>4 p</a:t>
              </a:r>
              <a:r>
                <a:rPr b="0" lang="en-US" sz="2000" spc="-1" strike="noStrike" baseline="30000">
                  <a:solidFill>
                    <a:srgbClr val="114ffb"/>
                  </a:solidFill>
                  <a:latin typeface="Times New Roman"/>
                </a:rPr>
                <a:t>+</a:t>
              </a:r>
              <a:endParaRPr b="0" lang="en-US" sz="20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grpSp>
          <p:nvGrpSpPr>
            <p:cNvPr id="1153" name="Group 3"/>
            <p:cNvGrpSpPr/>
            <p:nvPr/>
          </p:nvGrpSpPr>
          <p:grpSpPr>
            <a:xfrm>
              <a:off x="4762800" y="961920"/>
              <a:ext cx="1134360" cy="584280"/>
              <a:chOff x="4762800" y="961920"/>
              <a:chExt cx="1134360" cy="584280"/>
            </a:xfrm>
          </p:grpSpPr>
          <p:sp>
            <p:nvSpPr>
              <p:cNvPr id="1154" name="CustomShape 4"/>
              <p:cNvSpPr/>
              <p:nvPr/>
            </p:nvSpPr>
            <p:spPr>
              <a:xfrm>
                <a:off x="5307840" y="961920"/>
                <a:ext cx="589320" cy="584280"/>
              </a:xfrm>
              <a:custGeom>
                <a:avLst/>
                <a:gdLst/>
                <a:ahLst/>
                <a:rect l="l" t="t" r="r" b="b"/>
                <a:pathLst>
                  <a:path w="21601" h="2160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26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1155" name="CustomShape 5"/>
              <p:cNvSpPr/>
              <p:nvPr/>
            </p:nvSpPr>
            <p:spPr>
              <a:xfrm flipH="1">
                <a:off x="4762440" y="961920"/>
                <a:ext cx="589320" cy="584280"/>
              </a:xfrm>
              <a:custGeom>
                <a:avLst/>
                <a:gdLst/>
                <a:ahLst/>
                <a:rect l="l" t="t" r="r" b="b"/>
                <a:pathLst>
                  <a:path w="21601" h="2160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26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</p:sp>
        </p:grpSp>
        <p:sp>
          <p:nvSpPr>
            <p:cNvPr id="1156" name="CustomShape 6"/>
            <p:cNvSpPr/>
            <p:nvPr/>
          </p:nvSpPr>
          <p:spPr>
            <a:xfrm>
              <a:off x="5287680" y="601560"/>
              <a:ext cx="1106640" cy="1033560"/>
            </a:xfrm>
            <a:custGeom>
              <a:avLst/>
              <a:gdLst/>
              <a:ahLst/>
              <a:rect l="l" t="t" r="r" b="b"/>
              <a:pathLst>
                <a:path w="21601" h="2160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6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157" name="CustomShape 7"/>
            <p:cNvSpPr/>
            <p:nvPr/>
          </p:nvSpPr>
          <p:spPr>
            <a:xfrm flipH="1">
              <a:off x="4267080" y="601560"/>
              <a:ext cx="1106640" cy="1033560"/>
            </a:xfrm>
            <a:custGeom>
              <a:avLst/>
              <a:gdLst/>
              <a:ahLst/>
              <a:rect l="l" t="t" r="r" b="b"/>
              <a:pathLst>
                <a:path w="21601" h="2160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6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158" name="CustomShape 8"/>
            <p:cNvSpPr/>
            <p:nvPr/>
          </p:nvSpPr>
          <p:spPr>
            <a:xfrm>
              <a:off x="5375520" y="914400"/>
              <a:ext cx="470160" cy="39888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000" spc="-1" strike="noStrike">
                  <a:solidFill>
                    <a:srgbClr val="ff0000"/>
                  </a:solidFill>
                  <a:latin typeface="Times New Roman"/>
                </a:rPr>
                <a:t>2e</a:t>
              </a:r>
              <a:r>
                <a:rPr b="0" lang="en-US" sz="2000" spc="-1" strike="noStrike" baseline="30000">
                  <a:solidFill>
                    <a:srgbClr val="ff0000"/>
                  </a:solidFill>
                  <a:latin typeface="Times New Roman"/>
                </a:rPr>
                <a:t>-</a:t>
              </a:r>
              <a:endParaRPr b="0" lang="en-US" sz="20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1159" name="CustomShape 9"/>
            <p:cNvSpPr/>
            <p:nvPr/>
          </p:nvSpPr>
          <p:spPr>
            <a:xfrm>
              <a:off x="5528160" y="533520"/>
              <a:ext cx="470160" cy="39888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000" spc="-1" strike="noStrike">
                  <a:solidFill>
                    <a:srgbClr val="ff0000"/>
                  </a:solidFill>
                  <a:latin typeface="Times New Roman"/>
                </a:rPr>
                <a:t>2e</a:t>
              </a:r>
              <a:r>
                <a:rPr b="0" lang="en-US" sz="2000" spc="-1" strike="noStrike" baseline="30000">
                  <a:solidFill>
                    <a:srgbClr val="ff0000"/>
                  </a:solidFill>
                  <a:latin typeface="Times New Roman"/>
                </a:rPr>
                <a:t>-</a:t>
              </a:r>
              <a:endParaRPr b="0" lang="en-US" sz="20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</p:grpSp>
      <p:grpSp>
        <p:nvGrpSpPr>
          <p:cNvPr id="1160" name="Group 10"/>
          <p:cNvGrpSpPr/>
          <p:nvPr/>
        </p:nvGrpSpPr>
        <p:grpSpPr>
          <a:xfrm>
            <a:off x="3885120" y="2362320"/>
            <a:ext cx="3124440" cy="1752480"/>
            <a:chOff x="3885120" y="2362320"/>
            <a:chExt cx="3124440" cy="1752480"/>
          </a:xfrm>
        </p:grpSpPr>
        <p:sp>
          <p:nvSpPr>
            <p:cNvPr id="1161" name="CustomShape 11"/>
            <p:cNvSpPr/>
            <p:nvPr/>
          </p:nvSpPr>
          <p:spPr>
            <a:xfrm>
              <a:off x="5199120" y="3530520"/>
              <a:ext cx="588960" cy="584280"/>
            </a:xfrm>
            <a:prstGeom prst="ellipse">
              <a:avLst/>
            </a:prstGeom>
            <a:solidFill>
              <a:srgbClr val="ff9933"/>
            </a:solidFill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 anchor="ctr">
              <a:noAutofit/>
            </a:bodyPr>
            <a:p>
              <a:pPr algn="ctr"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000" spc="-1" strike="noStrike">
                  <a:solidFill>
                    <a:srgbClr val="114ffb"/>
                  </a:solidFill>
                  <a:latin typeface="Times New Roman"/>
                </a:rPr>
                <a:t>12 p</a:t>
              </a:r>
              <a:r>
                <a:rPr b="0" lang="en-US" sz="2000" spc="-1" strike="noStrike" baseline="30000">
                  <a:solidFill>
                    <a:srgbClr val="114ffb"/>
                  </a:solidFill>
                  <a:latin typeface="Times New Roman"/>
                </a:rPr>
                <a:t>+</a:t>
              </a:r>
              <a:endParaRPr b="0" lang="en-US" sz="20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grpSp>
          <p:nvGrpSpPr>
            <p:cNvPr id="1162" name="Group 12"/>
            <p:cNvGrpSpPr/>
            <p:nvPr/>
          </p:nvGrpSpPr>
          <p:grpSpPr>
            <a:xfrm>
              <a:off x="4881600" y="3171960"/>
              <a:ext cx="1132920" cy="583920"/>
              <a:chOff x="4881600" y="3171960"/>
              <a:chExt cx="1132920" cy="583920"/>
            </a:xfrm>
          </p:grpSpPr>
          <p:sp>
            <p:nvSpPr>
              <p:cNvPr id="1163" name="CustomShape 13"/>
              <p:cNvSpPr/>
              <p:nvPr/>
            </p:nvSpPr>
            <p:spPr>
              <a:xfrm>
                <a:off x="5425560" y="3171960"/>
                <a:ext cx="588960" cy="583920"/>
              </a:xfrm>
              <a:custGeom>
                <a:avLst/>
                <a:gdLst/>
                <a:ahLst/>
                <a:rect l="l" t="t" r="r" b="b"/>
                <a:pathLst>
                  <a:path w="21601" h="2160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26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1164" name="CustomShape 14"/>
              <p:cNvSpPr/>
              <p:nvPr/>
            </p:nvSpPr>
            <p:spPr>
              <a:xfrm flipH="1">
                <a:off x="4881600" y="3171960"/>
                <a:ext cx="588960" cy="583920"/>
              </a:xfrm>
              <a:custGeom>
                <a:avLst/>
                <a:gdLst/>
                <a:ahLst/>
                <a:rect l="l" t="t" r="r" b="b"/>
                <a:pathLst>
                  <a:path w="21601" h="2160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26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</p:sp>
        </p:grpSp>
        <p:grpSp>
          <p:nvGrpSpPr>
            <p:cNvPr id="1165" name="Group 15"/>
            <p:cNvGrpSpPr/>
            <p:nvPr/>
          </p:nvGrpSpPr>
          <p:grpSpPr>
            <a:xfrm>
              <a:off x="4384800" y="2811600"/>
              <a:ext cx="2126880" cy="1032840"/>
              <a:chOff x="4384800" y="2811600"/>
              <a:chExt cx="2126880" cy="1032840"/>
            </a:xfrm>
          </p:grpSpPr>
          <p:sp>
            <p:nvSpPr>
              <p:cNvPr id="1166" name="CustomShape 16"/>
              <p:cNvSpPr/>
              <p:nvPr/>
            </p:nvSpPr>
            <p:spPr>
              <a:xfrm>
                <a:off x="5405760" y="2811600"/>
                <a:ext cx="1105920" cy="1032840"/>
              </a:xfrm>
              <a:custGeom>
                <a:avLst/>
                <a:gdLst/>
                <a:ahLst/>
                <a:rect l="l" t="t" r="r" b="b"/>
                <a:pathLst>
                  <a:path w="21601" h="2160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26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1167" name="CustomShape 17"/>
              <p:cNvSpPr/>
              <p:nvPr/>
            </p:nvSpPr>
            <p:spPr>
              <a:xfrm flipH="1">
                <a:off x="4384800" y="2811600"/>
                <a:ext cx="1105920" cy="1032840"/>
              </a:xfrm>
              <a:custGeom>
                <a:avLst/>
                <a:gdLst/>
                <a:ahLst/>
                <a:rect l="l" t="t" r="r" b="b"/>
                <a:pathLst>
                  <a:path w="21601" h="2160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26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</p:sp>
        </p:grpSp>
        <p:grpSp>
          <p:nvGrpSpPr>
            <p:cNvPr id="1168" name="Group 18"/>
            <p:cNvGrpSpPr/>
            <p:nvPr/>
          </p:nvGrpSpPr>
          <p:grpSpPr>
            <a:xfrm>
              <a:off x="3885120" y="2362320"/>
              <a:ext cx="3124440" cy="1572840"/>
              <a:chOff x="3885120" y="2362320"/>
              <a:chExt cx="3124440" cy="1572840"/>
            </a:xfrm>
          </p:grpSpPr>
          <p:sp>
            <p:nvSpPr>
              <p:cNvPr id="1169" name="CustomShape 19"/>
              <p:cNvSpPr/>
              <p:nvPr/>
            </p:nvSpPr>
            <p:spPr>
              <a:xfrm>
                <a:off x="5385600" y="2362320"/>
                <a:ext cx="1623960" cy="1572840"/>
              </a:xfrm>
              <a:custGeom>
                <a:avLst/>
                <a:gdLst/>
                <a:ahLst/>
                <a:rect l="l" t="t" r="r" b="b"/>
                <a:pathLst>
                  <a:path w="21601" h="2160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26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1170" name="CustomShape 20"/>
              <p:cNvSpPr/>
              <p:nvPr/>
            </p:nvSpPr>
            <p:spPr>
              <a:xfrm flipH="1">
                <a:off x="3884760" y="2362320"/>
                <a:ext cx="1623960" cy="1572840"/>
              </a:xfrm>
              <a:custGeom>
                <a:avLst/>
                <a:gdLst/>
                <a:ahLst/>
                <a:rect l="l" t="t" r="r" b="b"/>
                <a:pathLst>
                  <a:path w="21601" h="2160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26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</p:sp>
        </p:grpSp>
        <p:sp>
          <p:nvSpPr>
            <p:cNvPr id="1171" name="CustomShape 21"/>
            <p:cNvSpPr/>
            <p:nvPr/>
          </p:nvSpPr>
          <p:spPr>
            <a:xfrm>
              <a:off x="5416920" y="3124080"/>
              <a:ext cx="470160" cy="39888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000" spc="-1" strike="noStrike">
                  <a:solidFill>
                    <a:srgbClr val="ff0000"/>
                  </a:solidFill>
                  <a:latin typeface="Times New Roman"/>
                </a:rPr>
                <a:t>2e</a:t>
              </a:r>
              <a:r>
                <a:rPr b="0" lang="en-US" sz="2000" spc="-1" strike="noStrike" baseline="30000">
                  <a:solidFill>
                    <a:srgbClr val="ff0000"/>
                  </a:solidFill>
                  <a:latin typeface="Times New Roman"/>
                </a:rPr>
                <a:t>-</a:t>
              </a:r>
              <a:endParaRPr b="0" lang="en-US" sz="20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1172" name="CustomShape 22"/>
            <p:cNvSpPr/>
            <p:nvPr/>
          </p:nvSpPr>
          <p:spPr>
            <a:xfrm>
              <a:off x="5569560" y="2743200"/>
              <a:ext cx="470160" cy="39888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000" spc="-1" strike="noStrike">
                  <a:solidFill>
                    <a:srgbClr val="ff0000"/>
                  </a:solidFill>
                  <a:latin typeface="Times New Roman"/>
                </a:rPr>
                <a:t>8e</a:t>
              </a:r>
              <a:r>
                <a:rPr b="0" lang="en-US" sz="2000" spc="-1" strike="noStrike" baseline="30000">
                  <a:solidFill>
                    <a:srgbClr val="ff0000"/>
                  </a:solidFill>
                  <a:latin typeface="Times New Roman"/>
                </a:rPr>
                <a:t>-</a:t>
              </a:r>
              <a:endParaRPr b="0" lang="en-US" sz="20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1173" name="CustomShape 23"/>
            <p:cNvSpPr/>
            <p:nvPr/>
          </p:nvSpPr>
          <p:spPr>
            <a:xfrm>
              <a:off x="5874120" y="2362320"/>
              <a:ext cx="470160" cy="39888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000" spc="-1" strike="noStrike">
                  <a:solidFill>
                    <a:srgbClr val="ff0000"/>
                  </a:solidFill>
                  <a:latin typeface="Times New Roman"/>
                </a:rPr>
                <a:t>2e</a:t>
              </a:r>
              <a:r>
                <a:rPr b="0" lang="en-US" sz="2000" spc="-1" strike="noStrike" baseline="30000">
                  <a:solidFill>
                    <a:srgbClr val="ff0000"/>
                  </a:solidFill>
                  <a:latin typeface="Times New Roman"/>
                </a:rPr>
                <a:t>-</a:t>
              </a:r>
              <a:endParaRPr b="0" lang="en-US" sz="20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</p:grpSp>
      <p:sp>
        <p:nvSpPr>
          <p:cNvPr id="1174" name="CustomShape 24"/>
          <p:cNvSpPr/>
          <p:nvPr/>
        </p:nvSpPr>
        <p:spPr>
          <a:xfrm>
            <a:off x="545040" y="1143000"/>
            <a:ext cx="2907360" cy="5814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Be  (4p</a:t>
            </a:r>
            <a:r>
              <a:rPr b="0" lang="en-US" sz="3200" spc="-1" strike="noStrike" baseline="30000">
                <a:solidFill>
                  <a:srgbClr val="000000"/>
                </a:solidFill>
                <a:latin typeface="Times New Roman"/>
              </a:rPr>
              <a:t>+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and 4e</a:t>
            </a:r>
            <a:r>
              <a:rPr b="0" lang="en-US" sz="3200" spc="-1" strike="noStrike" baseline="30000">
                <a:solidFill>
                  <a:srgbClr val="000000"/>
                </a:solidFill>
                <a:latin typeface="Times New Roman"/>
              </a:rPr>
              <a:t>-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)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175" name="CustomShape 25"/>
          <p:cNvSpPr/>
          <p:nvPr/>
        </p:nvSpPr>
        <p:spPr>
          <a:xfrm>
            <a:off x="916920" y="304920"/>
            <a:ext cx="1672560" cy="5205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9900ff"/>
                </a:solidFill>
                <a:latin typeface="Times New Roman"/>
              </a:rPr>
              <a:t>Group IIA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176" name="CustomShape 26"/>
          <p:cNvSpPr/>
          <p:nvPr/>
        </p:nvSpPr>
        <p:spPr>
          <a:xfrm>
            <a:off x="239040" y="2971800"/>
            <a:ext cx="3428280" cy="5814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Mg  (12p</a:t>
            </a:r>
            <a:r>
              <a:rPr b="0" lang="en-US" sz="3200" spc="-1" strike="noStrike" baseline="30000">
                <a:solidFill>
                  <a:srgbClr val="000000"/>
                </a:solidFill>
                <a:latin typeface="Times New Roman"/>
              </a:rPr>
              <a:t>+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and 12e</a:t>
            </a:r>
            <a:r>
              <a:rPr b="0" lang="en-US" sz="3200" spc="-1" strike="noStrike" baseline="30000">
                <a:solidFill>
                  <a:srgbClr val="000000"/>
                </a:solidFill>
                <a:latin typeface="Times New Roman"/>
              </a:rPr>
              <a:t>-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)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177" name="CustomShape 27"/>
          <p:cNvSpPr/>
          <p:nvPr/>
        </p:nvSpPr>
        <p:spPr>
          <a:xfrm>
            <a:off x="315360" y="5334120"/>
            <a:ext cx="3315600" cy="5814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Ca  (20p</a:t>
            </a:r>
            <a:r>
              <a:rPr b="0" lang="en-US" sz="3200" spc="-1" strike="noStrike" baseline="30000">
                <a:solidFill>
                  <a:srgbClr val="000000"/>
                </a:solidFill>
                <a:latin typeface="Times New Roman"/>
              </a:rPr>
              <a:t>+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and 20e</a:t>
            </a:r>
            <a:r>
              <a:rPr b="0" lang="en-US" sz="3200" spc="-1" strike="noStrike" baseline="30000">
                <a:solidFill>
                  <a:srgbClr val="000000"/>
                </a:solidFill>
                <a:latin typeface="Times New Roman"/>
              </a:rPr>
              <a:t>-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)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grpSp>
        <p:nvGrpSpPr>
          <p:cNvPr id="1178" name="Group 28"/>
          <p:cNvGrpSpPr/>
          <p:nvPr/>
        </p:nvGrpSpPr>
        <p:grpSpPr>
          <a:xfrm>
            <a:off x="3504240" y="4343400"/>
            <a:ext cx="3962520" cy="2209680"/>
            <a:chOff x="3504240" y="4343400"/>
            <a:chExt cx="3962520" cy="2209680"/>
          </a:xfrm>
        </p:grpSpPr>
        <p:sp>
          <p:nvSpPr>
            <p:cNvPr id="1179" name="CustomShape 29"/>
            <p:cNvSpPr/>
            <p:nvPr/>
          </p:nvSpPr>
          <p:spPr>
            <a:xfrm>
              <a:off x="5199120" y="5969160"/>
              <a:ext cx="588960" cy="583920"/>
            </a:xfrm>
            <a:prstGeom prst="ellipse">
              <a:avLst/>
            </a:prstGeom>
            <a:solidFill>
              <a:srgbClr val="ff9933"/>
            </a:solidFill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 anchor="ctr">
              <a:noAutofit/>
            </a:bodyPr>
            <a:p>
              <a:pPr algn="ctr"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000" spc="-1" strike="noStrike">
                  <a:solidFill>
                    <a:srgbClr val="114ffb"/>
                  </a:solidFill>
                  <a:latin typeface="Times New Roman"/>
                </a:rPr>
                <a:t>16 p</a:t>
              </a:r>
              <a:r>
                <a:rPr b="0" lang="en-US" sz="2000" spc="-1" strike="noStrike" baseline="30000">
                  <a:solidFill>
                    <a:srgbClr val="114ffb"/>
                  </a:solidFill>
                  <a:latin typeface="Times New Roman"/>
                </a:rPr>
                <a:t>+</a:t>
              </a:r>
              <a:endParaRPr b="0" lang="en-US" sz="20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grpSp>
          <p:nvGrpSpPr>
            <p:cNvPr id="1180" name="Group 30"/>
            <p:cNvGrpSpPr/>
            <p:nvPr/>
          </p:nvGrpSpPr>
          <p:grpSpPr>
            <a:xfrm>
              <a:off x="4881600" y="5610240"/>
              <a:ext cx="1132920" cy="584280"/>
              <a:chOff x="4881600" y="5610240"/>
              <a:chExt cx="1132920" cy="584280"/>
            </a:xfrm>
          </p:grpSpPr>
          <p:sp>
            <p:nvSpPr>
              <p:cNvPr id="1181" name="CustomShape 31"/>
              <p:cNvSpPr/>
              <p:nvPr/>
            </p:nvSpPr>
            <p:spPr>
              <a:xfrm>
                <a:off x="5425560" y="5610240"/>
                <a:ext cx="588960" cy="584280"/>
              </a:xfrm>
              <a:custGeom>
                <a:avLst/>
                <a:gdLst/>
                <a:ahLst/>
                <a:rect l="l" t="t" r="r" b="b"/>
                <a:pathLst>
                  <a:path w="21601" h="2160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26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1182" name="CustomShape 32"/>
              <p:cNvSpPr/>
              <p:nvPr/>
            </p:nvSpPr>
            <p:spPr>
              <a:xfrm flipH="1">
                <a:off x="4881600" y="5610240"/>
                <a:ext cx="588960" cy="584280"/>
              </a:xfrm>
              <a:custGeom>
                <a:avLst/>
                <a:gdLst/>
                <a:ahLst/>
                <a:rect l="l" t="t" r="r" b="b"/>
                <a:pathLst>
                  <a:path w="21601" h="2160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26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</p:sp>
        </p:grpSp>
        <p:grpSp>
          <p:nvGrpSpPr>
            <p:cNvPr id="1183" name="Group 33"/>
            <p:cNvGrpSpPr/>
            <p:nvPr/>
          </p:nvGrpSpPr>
          <p:grpSpPr>
            <a:xfrm>
              <a:off x="4384800" y="5249880"/>
              <a:ext cx="2126880" cy="1033200"/>
              <a:chOff x="4384800" y="5249880"/>
              <a:chExt cx="2126880" cy="1033200"/>
            </a:xfrm>
          </p:grpSpPr>
          <p:sp>
            <p:nvSpPr>
              <p:cNvPr id="1184" name="CustomShape 34"/>
              <p:cNvSpPr/>
              <p:nvPr/>
            </p:nvSpPr>
            <p:spPr>
              <a:xfrm>
                <a:off x="5405760" y="5249880"/>
                <a:ext cx="1105920" cy="1033200"/>
              </a:xfrm>
              <a:custGeom>
                <a:avLst/>
                <a:gdLst/>
                <a:ahLst/>
                <a:rect l="l" t="t" r="r" b="b"/>
                <a:pathLst>
                  <a:path w="21601" h="2160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26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1185" name="CustomShape 35"/>
              <p:cNvSpPr/>
              <p:nvPr/>
            </p:nvSpPr>
            <p:spPr>
              <a:xfrm flipH="1">
                <a:off x="4384800" y="5249880"/>
                <a:ext cx="1105920" cy="1033200"/>
              </a:xfrm>
              <a:custGeom>
                <a:avLst/>
                <a:gdLst/>
                <a:ahLst/>
                <a:rect l="l" t="t" r="r" b="b"/>
                <a:pathLst>
                  <a:path w="21601" h="2160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26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</p:sp>
        </p:grpSp>
        <p:grpSp>
          <p:nvGrpSpPr>
            <p:cNvPr id="1186" name="Group 36"/>
            <p:cNvGrpSpPr/>
            <p:nvPr/>
          </p:nvGrpSpPr>
          <p:grpSpPr>
            <a:xfrm>
              <a:off x="3885120" y="4800600"/>
              <a:ext cx="3124440" cy="1572840"/>
              <a:chOff x="3885120" y="4800600"/>
              <a:chExt cx="3124440" cy="1572840"/>
            </a:xfrm>
          </p:grpSpPr>
          <p:sp>
            <p:nvSpPr>
              <p:cNvPr id="1187" name="CustomShape 37"/>
              <p:cNvSpPr/>
              <p:nvPr/>
            </p:nvSpPr>
            <p:spPr>
              <a:xfrm>
                <a:off x="5385600" y="4800600"/>
                <a:ext cx="1623960" cy="1572840"/>
              </a:xfrm>
              <a:custGeom>
                <a:avLst/>
                <a:gdLst/>
                <a:ahLst/>
                <a:rect l="l" t="t" r="r" b="b"/>
                <a:pathLst>
                  <a:path w="21601" h="2160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26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1188" name="CustomShape 38"/>
              <p:cNvSpPr/>
              <p:nvPr/>
            </p:nvSpPr>
            <p:spPr>
              <a:xfrm flipH="1">
                <a:off x="3884760" y="4800600"/>
                <a:ext cx="1623960" cy="1572840"/>
              </a:xfrm>
              <a:custGeom>
                <a:avLst/>
                <a:gdLst/>
                <a:ahLst/>
                <a:rect l="l" t="t" r="r" b="b"/>
                <a:pathLst>
                  <a:path w="21601" h="2160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26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</p:sp>
        </p:grpSp>
        <p:sp>
          <p:nvSpPr>
            <p:cNvPr id="1189" name="CustomShape 39"/>
            <p:cNvSpPr/>
            <p:nvPr/>
          </p:nvSpPr>
          <p:spPr>
            <a:xfrm>
              <a:off x="5252040" y="5591160"/>
              <a:ext cx="470160" cy="39888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000" spc="-1" strike="noStrike">
                  <a:solidFill>
                    <a:srgbClr val="ff0000"/>
                  </a:solidFill>
                  <a:latin typeface="Times New Roman"/>
                </a:rPr>
                <a:t>2e</a:t>
              </a:r>
              <a:r>
                <a:rPr b="0" lang="en-US" sz="2000" spc="-1" strike="noStrike" baseline="30000">
                  <a:solidFill>
                    <a:srgbClr val="ff0000"/>
                  </a:solidFill>
                  <a:latin typeface="Times New Roman"/>
                </a:rPr>
                <a:t>-</a:t>
              </a:r>
              <a:endParaRPr b="0" lang="en-US" sz="20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1190" name="CustomShape 40"/>
            <p:cNvSpPr/>
            <p:nvPr/>
          </p:nvSpPr>
          <p:spPr>
            <a:xfrm>
              <a:off x="5432760" y="5187960"/>
              <a:ext cx="470160" cy="39888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000" spc="-1" strike="noStrike">
                  <a:solidFill>
                    <a:srgbClr val="ff0000"/>
                  </a:solidFill>
                  <a:latin typeface="Times New Roman"/>
                </a:rPr>
                <a:t>8e</a:t>
              </a:r>
              <a:r>
                <a:rPr b="0" lang="en-US" sz="2000" spc="-1" strike="noStrike" baseline="30000">
                  <a:solidFill>
                    <a:srgbClr val="ff0000"/>
                  </a:solidFill>
                  <a:latin typeface="Times New Roman"/>
                </a:rPr>
                <a:t>-</a:t>
              </a:r>
              <a:endParaRPr b="0" lang="en-US" sz="20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1191" name="CustomShape 41"/>
            <p:cNvSpPr/>
            <p:nvPr/>
          </p:nvSpPr>
          <p:spPr>
            <a:xfrm>
              <a:off x="6255360" y="4419720"/>
              <a:ext cx="470160" cy="39888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000" spc="-1" strike="noStrike">
                  <a:solidFill>
                    <a:srgbClr val="ff0000"/>
                  </a:solidFill>
                  <a:latin typeface="Times New Roman"/>
                </a:rPr>
                <a:t>2e</a:t>
              </a:r>
              <a:r>
                <a:rPr b="0" lang="en-US" sz="2000" spc="-1" strike="noStrike" baseline="30000">
                  <a:solidFill>
                    <a:srgbClr val="ff0000"/>
                  </a:solidFill>
                  <a:latin typeface="Times New Roman"/>
                </a:rPr>
                <a:t>-</a:t>
              </a:r>
              <a:endParaRPr b="0" lang="en-US" sz="20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grpSp>
          <p:nvGrpSpPr>
            <p:cNvPr id="1192" name="Group 42"/>
            <p:cNvGrpSpPr/>
            <p:nvPr/>
          </p:nvGrpSpPr>
          <p:grpSpPr>
            <a:xfrm>
              <a:off x="3504240" y="4343400"/>
              <a:ext cx="3962520" cy="1904760"/>
              <a:chOff x="3504240" y="4343400"/>
              <a:chExt cx="3962520" cy="1904760"/>
            </a:xfrm>
          </p:grpSpPr>
          <p:sp>
            <p:nvSpPr>
              <p:cNvPr id="1193" name="CustomShape 43"/>
              <p:cNvSpPr/>
              <p:nvPr/>
            </p:nvSpPr>
            <p:spPr>
              <a:xfrm>
                <a:off x="5407200" y="4343400"/>
                <a:ext cx="2059560" cy="1904760"/>
              </a:xfrm>
              <a:custGeom>
                <a:avLst/>
                <a:gdLst/>
                <a:ahLst/>
                <a:rect l="l" t="t" r="r" b="b"/>
                <a:pathLst>
                  <a:path w="21601" h="2160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26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1194" name="CustomShape 44"/>
              <p:cNvSpPr/>
              <p:nvPr/>
            </p:nvSpPr>
            <p:spPr>
              <a:xfrm flipH="1">
                <a:off x="3503880" y="4343400"/>
                <a:ext cx="2059560" cy="1904760"/>
              </a:xfrm>
              <a:custGeom>
                <a:avLst/>
                <a:gdLst/>
                <a:ahLst/>
                <a:rect l="l" t="t" r="r" b="b"/>
                <a:pathLst>
                  <a:path w="21601" h="2160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26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</p:sp>
        </p:grpSp>
        <p:sp>
          <p:nvSpPr>
            <p:cNvPr id="1195" name="CustomShape 45"/>
            <p:cNvSpPr/>
            <p:nvPr/>
          </p:nvSpPr>
          <p:spPr>
            <a:xfrm>
              <a:off x="5721840" y="4724280"/>
              <a:ext cx="470160" cy="39888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000" spc="-1" strike="noStrike">
                  <a:solidFill>
                    <a:srgbClr val="ff0000"/>
                  </a:solidFill>
                  <a:latin typeface="Times New Roman"/>
                </a:rPr>
                <a:t>8e</a:t>
              </a:r>
              <a:r>
                <a:rPr b="0" lang="en-US" sz="2000" spc="-1" strike="noStrike" baseline="30000">
                  <a:solidFill>
                    <a:srgbClr val="ff0000"/>
                  </a:solidFill>
                  <a:latin typeface="Times New Roman"/>
                </a:rPr>
                <a:t>-</a:t>
              </a:r>
              <a:endParaRPr b="0" lang="en-US" sz="20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</p:grpSp>
    </p:spTree>
  </p:cSld>
  <p:transition>
    <p:fade thruBlk="true"/>
  </p:transition>
</p:sld>
</file>

<file path=ppt/slides/slide8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" name="CustomShape 1"/>
          <p:cNvSpPr/>
          <p:nvPr/>
        </p:nvSpPr>
        <p:spPr>
          <a:xfrm>
            <a:off x="239760" y="2666880"/>
            <a:ext cx="2815920" cy="5814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Li  (3p</a:t>
            </a:r>
            <a:r>
              <a:rPr b="0" lang="en-US" sz="3200" spc="-1" strike="noStrike" baseline="30000">
                <a:solidFill>
                  <a:srgbClr val="000000"/>
                </a:solidFill>
                <a:latin typeface="Times New Roman"/>
              </a:rPr>
              <a:t>+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and 3e</a:t>
            </a:r>
            <a:r>
              <a:rPr b="0" lang="en-US" sz="3200" spc="-1" strike="noStrike" baseline="30000">
                <a:solidFill>
                  <a:srgbClr val="000000"/>
                </a:solidFill>
                <a:latin typeface="Times New Roman"/>
              </a:rPr>
              <a:t>-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)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197" name="CustomShape 2"/>
          <p:cNvSpPr/>
          <p:nvPr/>
        </p:nvSpPr>
        <p:spPr>
          <a:xfrm>
            <a:off x="3887280" y="228600"/>
            <a:ext cx="1377000" cy="5205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9900ff"/>
                </a:solidFill>
                <a:latin typeface="Times New Roman"/>
              </a:rPr>
              <a:t>Period 2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198" name="CustomShape 3"/>
          <p:cNvSpPr/>
          <p:nvPr/>
        </p:nvSpPr>
        <p:spPr>
          <a:xfrm>
            <a:off x="3288240" y="2666880"/>
            <a:ext cx="2907360" cy="5814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Be  (4p</a:t>
            </a:r>
            <a:r>
              <a:rPr b="0" lang="en-US" sz="3200" spc="-1" strike="noStrike" baseline="30000">
                <a:solidFill>
                  <a:srgbClr val="000000"/>
                </a:solidFill>
                <a:latin typeface="Times New Roman"/>
              </a:rPr>
              <a:t>+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and 4e</a:t>
            </a:r>
            <a:r>
              <a:rPr b="0" lang="en-US" sz="3200" spc="-1" strike="noStrike" baseline="30000">
                <a:solidFill>
                  <a:srgbClr val="000000"/>
                </a:solidFill>
                <a:latin typeface="Times New Roman"/>
              </a:rPr>
              <a:t>-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)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199" name="CustomShape 4"/>
          <p:cNvSpPr/>
          <p:nvPr/>
        </p:nvSpPr>
        <p:spPr>
          <a:xfrm>
            <a:off x="6260040" y="2666880"/>
            <a:ext cx="2725920" cy="5814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B  (5p</a:t>
            </a:r>
            <a:r>
              <a:rPr b="0" lang="en-US" sz="3200" spc="-1" strike="noStrike" baseline="30000">
                <a:solidFill>
                  <a:srgbClr val="000000"/>
                </a:solidFill>
                <a:latin typeface="Times New Roman"/>
              </a:rPr>
              <a:t>+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and 5e</a:t>
            </a:r>
            <a:r>
              <a:rPr b="0" lang="en-US" sz="3200" spc="-1" strike="noStrike" baseline="30000">
                <a:solidFill>
                  <a:srgbClr val="000000"/>
                </a:solidFill>
                <a:latin typeface="Times New Roman"/>
              </a:rPr>
              <a:t>-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)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grpSp>
        <p:nvGrpSpPr>
          <p:cNvPr id="1200" name="Group 5"/>
          <p:cNvGrpSpPr/>
          <p:nvPr/>
        </p:nvGrpSpPr>
        <p:grpSpPr>
          <a:xfrm>
            <a:off x="449280" y="3505320"/>
            <a:ext cx="1989000" cy="1371600"/>
            <a:chOff x="449280" y="3505320"/>
            <a:chExt cx="1989000" cy="1371600"/>
          </a:xfrm>
        </p:grpSpPr>
        <p:sp>
          <p:nvSpPr>
            <p:cNvPr id="1201" name="CustomShape 6"/>
            <p:cNvSpPr/>
            <p:nvPr/>
          </p:nvSpPr>
          <p:spPr>
            <a:xfrm>
              <a:off x="1195560" y="4292640"/>
              <a:ext cx="588960" cy="584280"/>
            </a:xfrm>
            <a:prstGeom prst="ellipse">
              <a:avLst/>
            </a:prstGeom>
            <a:solidFill>
              <a:srgbClr val="ff9933"/>
            </a:solidFill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 anchor="ctr">
              <a:noAutofit/>
            </a:bodyPr>
            <a:p>
              <a:pPr algn="ctr"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000" spc="-1" strike="noStrike">
                  <a:solidFill>
                    <a:srgbClr val="114ffb"/>
                  </a:solidFill>
                  <a:latin typeface="Times New Roman"/>
                </a:rPr>
                <a:t>6 p</a:t>
              </a:r>
              <a:r>
                <a:rPr b="0" lang="en-US" sz="2000" spc="-1" strike="noStrike" baseline="30000">
                  <a:solidFill>
                    <a:srgbClr val="114ffb"/>
                  </a:solidFill>
                  <a:latin typeface="Times New Roman"/>
                </a:rPr>
                <a:t>+</a:t>
              </a:r>
              <a:endParaRPr b="0" lang="en-US" sz="20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grpSp>
          <p:nvGrpSpPr>
            <p:cNvPr id="1202" name="Group 7"/>
            <p:cNvGrpSpPr/>
            <p:nvPr/>
          </p:nvGrpSpPr>
          <p:grpSpPr>
            <a:xfrm>
              <a:off x="907920" y="3962520"/>
              <a:ext cx="1073160" cy="527040"/>
              <a:chOff x="907920" y="3962520"/>
              <a:chExt cx="1073160" cy="527040"/>
            </a:xfrm>
          </p:grpSpPr>
          <p:sp>
            <p:nvSpPr>
              <p:cNvPr id="1203" name="CustomShape 8"/>
              <p:cNvSpPr/>
              <p:nvPr/>
            </p:nvSpPr>
            <p:spPr>
              <a:xfrm>
                <a:off x="1423080" y="3962520"/>
                <a:ext cx="558000" cy="527040"/>
              </a:xfrm>
              <a:custGeom>
                <a:avLst/>
                <a:gdLst/>
                <a:ahLst/>
                <a:rect l="l" t="t" r="r" b="b"/>
                <a:pathLst>
                  <a:path w="21601" h="2160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26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1204" name="CustomShape 9"/>
              <p:cNvSpPr/>
              <p:nvPr/>
            </p:nvSpPr>
            <p:spPr>
              <a:xfrm flipH="1">
                <a:off x="907920" y="3962520"/>
                <a:ext cx="558000" cy="527040"/>
              </a:xfrm>
              <a:custGeom>
                <a:avLst/>
                <a:gdLst/>
                <a:ahLst/>
                <a:rect l="l" t="t" r="r" b="b"/>
                <a:pathLst>
                  <a:path w="21601" h="2160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26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</p:sp>
        </p:grpSp>
        <p:sp>
          <p:nvSpPr>
            <p:cNvPr id="1205" name="CustomShape 10"/>
            <p:cNvSpPr/>
            <p:nvPr/>
          </p:nvSpPr>
          <p:spPr>
            <a:xfrm>
              <a:off x="1469880" y="3657600"/>
              <a:ext cx="968400" cy="863640"/>
            </a:xfrm>
            <a:custGeom>
              <a:avLst/>
              <a:gdLst/>
              <a:ahLst/>
              <a:rect l="l" t="t" r="r" b="b"/>
              <a:pathLst>
                <a:path w="21601" h="2160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6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206" name="CustomShape 11"/>
            <p:cNvSpPr/>
            <p:nvPr/>
          </p:nvSpPr>
          <p:spPr>
            <a:xfrm flipH="1">
              <a:off x="449280" y="3657600"/>
              <a:ext cx="968400" cy="863640"/>
            </a:xfrm>
            <a:custGeom>
              <a:avLst/>
              <a:gdLst/>
              <a:ahLst/>
              <a:rect l="l" t="t" r="r" b="b"/>
              <a:pathLst>
                <a:path w="21601" h="2160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6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207" name="CustomShape 12"/>
            <p:cNvSpPr/>
            <p:nvPr/>
          </p:nvSpPr>
          <p:spPr>
            <a:xfrm>
              <a:off x="1489680" y="3886200"/>
              <a:ext cx="470160" cy="39888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000" spc="-1" strike="noStrike">
                  <a:solidFill>
                    <a:srgbClr val="ff0000"/>
                  </a:solidFill>
                  <a:latin typeface="Times New Roman"/>
                </a:rPr>
                <a:t>2e</a:t>
              </a:r>
              <a:r>
                <a:rPr b="0" lang="en-US" sz="2000" spc="-1" strike="noStrike" baseline="30000">
                  <a:solidFill>
                    <a:srgbClr val="ff0000"/>
                  </a:solidFill>
                  <a:latin typeface="Times New Roman"/>
                </a:rPr>
                <a:t>-</a:t>
              </a:r>
              <a:endParaRPr b="0" lang="en-US" sz="20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1208" name="CustomShape 13"/>
            <p:cNvSpPr/>
            <p:nvPr/>
          </p:nvSpPr>
          <p:spPr>
            <a:xfrm>
              <a:off x="1641960" y="3505320"/>
              <a:ext cx="470160" cy="39888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000" spc="-1" strike="noStrike">
                  <a:solidFill>
                    <a:srgbClr val="ff0000"/>
                  </a:solidFill>
                  <a:latin typeface="Times New Roman"/>
                </a:rPr>
                <a:t>4e</a:t>
              </a:r>
              <a:r>
                <a:rPr b="0" lang="en-US" sz="2000" spc="-1" strike="noStrike" baseline="30000">
                  <a:solidFill>
                    <a:srgbClr val="ff0000"/>
                  </a:solidFill>
                  <a:latin typeface="Times New Roman"/>
                </a:rPr>
                <a:t>-</a:t>
              </a:r>
              <a:endParaRPr b="0" lang="en-US" sz="20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</p:grpSp>
      <p:sp>
        <p:nvSpPr>
          <p:cNvPr id="1209" name="CustomShape 14"/>
          <p:cNvSpPr/>
          <p:nvPr/>
        </p:nvSpPr>
        <p:spPr>
          <a:xfrm>
            <a:off x="316440" y="5029200"/>
            <a:ext cx="2725920" cy="5814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C  (6p</a:t>
            </a:r>
            <a:r>
              <a:rPr b="0" lang="en-US" sz="3200" spc="-1" strike="noStrike" baseline="30000">
                <a:solidFill>
                  <a:srgbClr val="000000"/>
                </a:solidFill>
                <a:latin typeface="Times New Roman"/>
              </a:rPr>
              <a:t>+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and 6e</a:t>
            </a:r>
            <a:r>
              <a:rPr b="0" lang="en-US" sz="3200" spc="-1" strike="noStrike" baseline="30000">
                <a:solidFill>
                  <a:srgbClr val="000000"/>
                </a:solidFill>
                <a:latin typeface="Times New Roman"/>
              </a:rPr>
              <a:t>-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)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grpSp>
        <p:nvGrpSpPr>
          <p:cNvPr id="1210" name="Group 15"/>
          <p:cNvGrpSpPr/>
          <p:nvPr/>
        </p:nvGrpSpPr>
        <p:grpSpPr>
          <a:xfrm>
            <a:off x="3505320" y="3505320"/>
            <a:ext cx="2050920" cy="1371600"/>
            <a:chOff x="3505320" y="3505320"/>
            <a:chExt cx="2050920" cy="1371600"/>
          </a:xfrm>
        </p:grpSpPr>
        <p:sp>
          <p:nvSpPr>
            <p:cNvPr id="1211" name="CustomShape 16"/>
            <p:cNvSpPr/>
            <p:nvPr/>
          </p:nvSpPr>
          <p:spPr>
            <a:xfrm>
              <a:off x="4243320" y="4292640"/>
              <a:ext cx="588960" cy="584280"/>
            </a:xfrm>
            <a:prstGeom prst="ellipse">
              <a:avLst/>
            </a:prstGeom>
            <a:solidFill>
              <a:srgbClr val="ff9933"/>
            </a:solidFill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 anchor="ctr">
              <a:noAutofit/>
            </a:bodyPr>
            <a:p>
              <a:pPr algn="ctr"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000" spc="-1" strike="noStrike">
                  <a:solidFill>
                    <a:srgbClr val="114ffb"/>
                  </a:solidFill>
                  <a:latin typeface="Times New Roman"/>
                </a:rPr>
                <a:t>8 p</a:t>
              </a:r>
              <a:r>
                <a:rPr b="0" lang="en-US" sz="2000" spc="-1" strike="noStrike" baseline="30000">
                  <a:solidFill>
                    <a:srgbClr val="114ffb"/>
                  </a:solidFill>
                  <a:latin typeface="Times New Roman"/>
                </a:rPr>
                <a:t>+</a:t>
              </a:r>
              <a:endParaRPr b="0" lang="en-US" sz="20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grpSp>
          <p:nvGrpSpPr>
            <p:cNvPr id="1212" name="Group 17"/>
            <p:cNvGrpSpPr/>
            <p:nvPr/>
          </p:nvGrpSpPr>
          <p:grpSpPr>
            <a:xfrm>
              <a:off x="4038480" y="3962520"/>
              <a:ext cx="1020600" cy="555480"/>
              <a:chOff x="4038480" y="3962520"/>
              <a:chExt cx="1020600" cy="555480"/>
            </a:xfrm>
          </p:grpSpPr>
          <p:sp>
            <p:nvSpPr>
              <p:cNvPr id="1213" name="CustomShape 18"/>
              <p:cNvSpPr/>
              <p:nvPr/>
            </p:nvSpPr>
            <p:spPr>
              <a:xfrm>
                <a:off x="4528440" y="3962520"/>
                <a:ext cx="530640" cy="555480"/>
              </a:xfrm>
              <a:custGeom>
                <a:avLst/>
                <a:gdLst/>
                <a:ahLst/>
                <a:rect l="l" t="t" r="r" b="b"/>
                <a:pathLst>
                  <a:path w="21601" h="2160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26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1214" name="CustomShape 19"/>
              <p:cNvSpPr/>
              <p:nvPr/>
            </p:nvSpPr>
            <p:spPr>
              <a:xfrm flipH="1">
                <a:off x="4038480" y="3962520"/>
                <a:ext cx="530640" cy="555480"/>
              </a:xfrm>
              <a:custGeom>
                <a:avLst/>
                <a:gdLst/>
                <a:ahLst/>
                <a:rect l="l" t="t" r="r" b="b"/>
                <a:pathLst>
                  <a:path w="21601" h="2160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26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</p:sp>
        </p:grpSp>
        <p:sp>
          <p:nvSpPr>
            <p:cNvPr id="1215" name="CustomShape 20"/>
            <p:cNvSpPr/>
            <p:nvPr/>
          </p:nvSpPr>
          <p:spPr>
            <a:xfrm>
              <a:off x="4525920" y="3657600"/>
              <a:ext cx="1030320" cy="949320"/>
            </a:xfrm>
            <a:custGeom>
              <a:avLst/>
              <a:gdLst/>
              <a:ahLst/>
              <a:rect l="l" t="t" r="r" b="b"/>
              <a:pathLst>
                <a:path w="21601" h="2160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6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216" name="CustomShape 21"/>
            <p:cNvSpPr/>
            <p:nvPr/>
          </p:nvSpPr>
          <p:spPr>
            <a:xfrm flipH="1">
              <a:off x="3505320" y="3657600"/>
              <a:ext cx="1030320" cy="949320"/>
            </a:xfrm>
            <a:custGeom>
              <a:avLst/>
              <a:gdLst/>
              <a:ahLst/>
              <a:rect l="l" t="t" r="r" b="b"/>
              <a:pathLst>
                <a:path w="21601" h="2160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6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217" name="CustomShape 22"/>
            <p:cNvSpPr/>
            <p:nvPr/>
          </p:nvSpPr>
          <p:spPr>
            <a:xfrm>
              <a:off x="4537440" y="3886200"/>
              <a:ext cx="470160" cy="39888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000" spc="-1" strike="noStrike">
                  <a:solidFill>
                    <a:srgbClr val="ff0000"/>
                  </a:solidFill>
                  <a:latin typeface="Times New Roman"/>
                </a:rPr>
                <a:t>2e</a:t>
              </a:r>
              <a:r>
                <a:rPr b="0" lang="en-US" sz="2000" spc="-1" strike="noStrike" baseline="30000">
                  <a:solidFill>
                    <a:srgbClr val="ff0000"/>
                  </a:solidFill>
                  <a:latin typeface="Times New Roman"/>
                </a:rPr>
                <a:t>-</a:t>
              </a:r>
              <a:endParaRPr b="0" lang="en-US" sz="20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1218" name="CustomShape 23"/>
            <p:cNvSpPr/>
            <p:nvPr/>
          </p:nvSpPr>
          <p:spPr>
            <a:xfrm>
              <a:off x="4690080" y="3505320"/>
              <a:ext cx="470160" cy="39888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000" spc="-1" strike="noStrike">
                  <a:solidFill>
                    <a:srgbClr val="ff0000"/>
                  </a:solidFill>
                  <a:latin typeface="Times New Roman"/>
                </a:rPr>
                <a:t>6e</a:t>
              </a:r>
              <a:r>
                <a:rPr b="0" lang="en-US" sz="2000" spc="-1" strike="noStrike" baseline="30000">
                  <a:solidFill>
                    <a:srgbClr val="ff0000"/>
                  </a:solidFill>
                  <a:latin typeface="Times New Roman"/>
                </a:rPr>
                <a:t>-</a:t>
              </a:r>
              <a:endParaRPr b="0" lang="en-US" sz="20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</p:grpSp>
      <p:sp>
        <p:nvSpPr>
          <p:cNvPr id="1219" name="CustomShape 24"/>
          <p:cNvSpPr/>
          <p:nvPr/>
        </p:nvSpPr>
        <p:spPr>
          <a:xfrm>
            <a:off x="3287880" y="5029200"/>
            <a:ext cx="2748960" cy="5814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O  (8p</a:t>
            </a:r>
            <a:r>
              <a:rPr b="0" lang="en-US" sz="3200" spc="-1" strike="noStrike" baseline="30000">
                <a:solidFill>
                  <a:srgbClr val="000000"/>
                </a:solidFill>
                <a:latin typeface="Times New Roman"/>
              </a:rPr>
              <a:t>+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and 8e</a:t>
            </a:r>
            <a:r>
              <a:rPr b="0" lang="en-US" sz="3200" spc="-1" strike="noStrike" baseline="30000">
                <a:solidFill>
                  <a:srgbClr val="000000"/>
                </a:solidFill>
                <a:latin typeface="Times New Roman"/>
              </a:rPr>
              <a:t>-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)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grpSp>
        <p:nvGrpSpPr>
          <p:cNvPr id="1220" name="Group 25"/>
          <p:cNvGrpSpPr/>
          <p:nvPr/>
        </p:nvGrpSpPr>
        <p:grpSpPr>
          <a:xfrm>
            <a:off x="6629400" y="3581280"/>
            <a:ext cx="1599840" cy="1295640"/>
            <a:chOff x="6629400" y="3581280"/>
            <a:chExt cx="1599840" cy="1295640"/>
          </a:xfrm>
        </p:grpSpPr>
        <p:sp>
          <p:nvSpPr>
            <p:cNvPr id="1221" name="CustomShape 26"/>
            <p:cNvSpPr/>
            <p:nvPr/>
          </p:nvSpPr>
          <p:spPr>
            <a:xfrm>
              <a:off x="7139160" y="4292640"/>
              <a:ext cx="588960" cy="584280"/>
            </a:xfrm>
            <a:prstGeom prst="ellipse">
              <a:avLst/>
            </a:prstGeom>
            <a:solidFill>
              <a:srgbClr val="ff9933"/>
            </a:solidFill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 anchor="ctr">
              <a:noAutofit/>
            </a:bodyPr>
            <a:p>
              <a:pPr algn="ctr"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000" spc="-1" strike="noStrike">
                  <a:solidFill>
                    <a:srgbClr val="114ffb"/>
                  </a:solidFill>
                  <a:latin typeface="Times New Roman"/>
                </a:rPr>
                <a:t> </a:t>
              </a:r>
              <a:r>
                <a:rPr b="0" lang="en-US" sz="2000" spc="-1" strike="noStrike">
                  <a:solidFill>
                    <a:srgbClr val="114ffb"/>
                  </a:solidFill>
                  <a:latin typeface="Times New Roman"/>
                </a:rPr>
                <a:t>10 p</a:t>
              </a:r>
              <a:r>
                <a:rPr b="0" lang="en-US" sz="2000" spc="-1" strike="noStrike" baseline="30000">
                  <a:solidFill>
                    <a:srgbClr val="114ffb"/>
                  </a:solidFill>
                  <a:latin typeface="Times New Roman"/>
                </a:rPr>
                <a:t>+</a:t>
              </a:r>
              <a:endParaRPr b="0" lang="en-US" sz="20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grpSp>
          <p:nvGrpSpPr>
            <p:cNvPr id="1222" name="Group 27"/>
            <p:cNvGrpSpPr/>
            <p:nvPr/>
          </p:nvGrpSpPr>
          <p:grpSpPr>
            <a:xfrm>
              <a:off x="7009200" y="4038480"/>
              <a:ext cx="756360" cy="374760"/>
              <a:chOff x="7009200" y="4038480"/>
              <a:chExt cx="756360" cy="374760"/>
            </a:xfrm>
          </p:grpSpPr>
          <p:sp>
            <p:nvSpPr>
              <p:cNvPr id="1223" name="CustomShape 28"/>
              <p:cNvSpPr/>
              <p:nvPr/>
            </p:nvSpPr>
            <p:spPr>
              <a:xfrm>
                <a:off x="7372800" y="4038480"/>
                <a:ext cx="392760" cy="374760"/>
              </a:xfrm>
              <a:custGeom>
                <a:avLst/>
                <a:gdLst/>
                <a:ahLst/>
                <a:rect l="l" t="t" r="r" b="b"/>
                <a:pathLst>
                  <a:path w="21601" h="2160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26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1224" name="CustomShape 29"/>
              <p:cNvSpPr/>
              <p:nvPr/>
            </p:nvSpPr>
            <p:spPr>
              <a:xfrm flipH="1">
                <a:off x="7008840" y="4038480"/>
                <a:ext cx="392760" cy="374760"/>
              </a:xfrm>
              <a:custGeom>
                <a:avLst/>
                <a:gdLst/>
                <a:ahLst/>
                <a:rect l="l" t="t" r="r" b="b"/>
                <a:pathLst>
                  <a:path w="21601" h="2160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26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</p:sp>
        </p:grpSp>
        <p:grpSp>
          <p:nvGrpSpPr>
            <p:cNvPr id="1225" name="Group 30"/>
            <p:cNvGrpSpPr/>
            <p:nvPr/>
          </p:nvGrpSpPr>
          <p:grpSpPr>
            <a:xfrm>
              <a:off x="6629400" y="3733920"/>
              <a:ext cx="1599840" cy="787320"/>
              <a:chOff x="6629400" y="3733920"/>
              <a:chExt cx="1599840" cy="787320"/>
            </a:xfrm>
          </p:grpSpPr>
          <p:sp>
            <p:nvSpPr>
              <p:cNvPr id="1226" name="CustomShape 31"/>
              <p:cNvSpPr/>
              <p:nvPr/>
            </p:nvSpPr>
            <p:spPr>
              <a:xfrm>
                <a:off x="7397280" y="3733920"/>
                <a:ext cx="831960" cy="787320"/>
              </a:xfrm>
              <a:custGeom>
                <a:avLst/>
                <a:gdLst/>
                <a:ahLst/>
                <a:rect l="l" t="t" r="r" b="b"/>
                <a:pathLst>
                  <a:path w="21601" h="2160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26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1227" name="CustomShape 32"/>
              <p:cNvSpPr/>
              <p:nvPr/>
            </p:nvSpPr>
            <p:spPr>
              <a:xfrm flipH="1">
                <a:off x="6629400" y="3733920"/>
                <a:ext cx="832320" cy="787320"/>
              </a:xfrm>
              <a:custGeom>
                <a:avLst/>
                <a:gdLst/>
                <a:ahLst/>
                <a:rect l="l" t="t" r="r" b="b"/>
                <a:pathLst>
                  <a:path w="21601" h="2160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26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</p:sp>
        </p:grpSp>
        <p:sp>
          <p:nvSpPr>
            <p:cNvPr id="1228" name="CustomShape 33"/>
            <p:cNvSpPr/>
            <p:nvPr/>
          </p:nvSpPr>
          <p:spPr>
            <a:xfrm>
              <a:off x="7433280" y="3886200"/>
              <a:ext cx="470160" cy="39888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000" spc="-1" strike="noStrike">
                  <a:solidFill>
                    <a:srgbClr val="ff0000"/>
                  </a:solidFill>
                  <a:latin typeface="Times New Roman"/>
                </a:rPr>
                <a:t>2e</a:t>
              </a:r>
              <a:r>
                <a:rPr b="0" lang="en-US" sz="2000" spc="-1" strike="noStrike" baseline="30000">
                  <a:solidFill>
                    <a:srgbClr val="ff0000"/>
                  </a:solidFill>
                  <a:latin typeface="Times New Roman"/>
                </a:rPr>
                <a:t>-</a:t>
              </a:r>
              <a:endParaRPr b="0" lang="en-US" sz="20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1229" name="CustomShape 34"/>
            <p:cNvSpPr/>
            <p:nvPr/>
          </p:nvSpPr>
          <p:spPr>
            <a:xfrm>
              <a:off x="7550640" y="3581280"/>
              <a:ext cx="470160" cy="39888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000" spc="-1" strike="noStrike">
                  <a:solidFill>
                    <a:srgbClr val="ff0000"/>
                  </a:solidFill>
                  <a:latin typeface="Times New Roman"/>
                </a:rPr>
                <a:t>8e</a:t>
              </a:r>
              <a:r>
                <a:rPr b="0" lang="en-US" sz="2000" spc="-1" strike="noStrike" baseline="30000">
                  <a:solidFill>
                    <a:srgbClr val="ff0000"/>
                  </a:solidFill>
                  <a:latin typeface="Times New Roman"/>
                </a:rPr>
                <a:t>-</a:t>
              </a:r>
              <a:endParaRPr b="0" lang="en-US" sz="20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</p:grpSp>
      <p:sp>
        <p:nvSpPr>
          <p:cNvPr id="1230" name="CustomShape 35"/>
          <p:cNvSpPr/>
          <p:nvPr/>
        </p:nvSpPr>
        <p:spPr>
          <a:xfrm>
            <a:off x="6066720" y="5029200"/>
            <a:ext cx="3236400" cy="5814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Ne (10p</a:t>
            </a:r>
            <a:r>
              <a:rPr b="0" lang="en-US" sz="3200" spc="-1" strike="noStrike" baseline="30000">
                <a:solidFill>
                  <a:srgbClr val="000000"/>
                </a:solidFill>
                <a:latin typeface="Times New Roman"/>
              </a:rPr>
              <a:t>+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and 10e</a:t>
            </a:r>
            <a:r>
              <a:rPr b="0" lang="en-US" sz="3200" spc="-1" strike="noStrike" baseline="30000">
                <a:solidFill>
                  <a:srgbClr val="000000"/>
                </a:solidFill>
                <a:latin typeface="Times New Roman"/>
              </a:rPr>
              <a:t>-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)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grpSp>
        <p:nvGrpSpPr>
          <p:cNvPr id="1231" name="Group 36"/>
          <p:cNvGrpSpPr/>
          <p:nvPr/>
        </p:nvGrpSpPr>
        <p:grpSpPr>
          <a:xfrm>
            <a:off x="227520" y="914400"/>
            <a:ext cx="2750760" cy="1727280"/>
            <a:chOff x="227520" y="914400"/>
            <a:chExt cx="2750760" cy="1727280"/>
          </a:xfrm>
        </p:grpSpPr>
        <p:grpSp>
          <p:nvGrpSpPr>
            <p:cNvPr id="1232" name="Group 37"/>
            <p:cNvGrpSpPr/>
            <p:nvPr/>
          </p:nvGrpSpPr>
          <p:grpSpPr>
            <a:xfrm>
              <a:off x="871560" y="1486080"/>
              <a:ext cx="1463760" cy="779400"/>
              <a:chOff x="871560" y="1486080"/>
              <a:chExt cx="1463760" cy="779400"/>
            </a:xfrm>
          </p:grpSpPr>
          <p:sp>
            <p:nvSpPr>
              <p:cNvPr id="1233" name="CustomShape 38"/>
              <p:cNvSpPr/>
              <p:nvPr/>
            </p:nvSpPr>
            <p:spPr>
              <a:xfrm>
                <a:off x="1574280" y="1486080"/>
                <a:ext cx="761040" cy="779400"/>
              </a:xfrm>
              <a:custGeom>
                <a:avLst/>
                <a:gdLst/>
                <a:ahLst/>
                <a:rect l="l" t="t" r="r" b="b"/>
                <a:pathLst>
                  <a:path w="21601" h="2160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26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1234" name="CustomShape 39"/>
              <p:cNvSpPr/>
              <p:nvPr/>
            </p:nvSpPr>
            <p:spPr>
              <a:xfrm flipH="1">
                <a:off x="871560" y="1486080"/>
                <a:ext cx="761040" cy="779400"/>
              </a:xfrm>
              <a:custGeom>
                <a:avLst/>
                <a:gdLst/>
                <a:ahLst/>
                <a:rect l="l" t="t" r="r" b="b"/>
                <a:pathLst>
                  <a:path w="21601" h="2160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26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</p:sp>
        </p:grpSp>
        <p:sp>
          <p:nvSpPr>
            <p:cNvPr id="1235" name="CustomShape 40"/>
            <p:cNvSpPr/>
            <p:nvPr/>
          </p:nvSpPr>
          <p:spPr>
            <a:xfrm>
              <a:off x="1547640" y="1004760"/>
              <a:ext cx="1430640" cy="1378080"/>
            </a:xfrm>
            <a:custGeom>
              <a:avLst/>
              <a:gdLst/>
              <a:ahLst/>
              <a:rect l="l" t="t" r="r" b="b"/>
              <a:pathLst>
                <a:path w="21601" h="2160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6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236" name="CustomShape 41"/>
            <p:cNvSpPr/>
            <p:nvPr/>
          </p:nvSpPr>
          <p:spPr>
            <a:xfrm flipH="1">
              <a:off x="227160" y="1004760"/>
              <a:ext cx="1430280" cy="1378080"/>
            </a:xfrm>
            <a:custGeom>
              <a:avLst/>
              <a:gdLst/>
              <a:ahLst/>
              <a:rect l="l" t="t" r="r" b="b"/>
              <a:pathLst>
                <a:path w="21601" h="2160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6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237" name="CustomShape 42"/>
            <p:cNvSpPr/>
            <p:nvPr/>
          </p:nvSpPr>
          <p:spPr>
            <a:xfrm>
              <a:off x="1659600" y="1422360"/>
              <a:ext cx="470160" cy="39888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000" spc="-1" strike="noStrike">
                  <a:solidFill>
                    <a:srgbClr val="ff0000"/>
                  </a:solidFill>
                  <a:latin typeface="Times New Roman"/>
                </a:rPr>
                <a:t>2e</a:t>
              </a:r>
              <a:r>
                <a:rPr b="0" lang="en-US" sz="2000" spc="-1" strike="noStrike" baseline="30000">
                  <a:solidFill>
                    <a:srgbClr val="ff0000"/>
                  </a:solidFill>
                  <a:latin typeface="Times New Roman"/>
                </a:rPr>
                <a:t>-</a:t>
              </a:r>
              <a:endParaRPr b="0" lang="en-US" sz="20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1238" name="CustomShape 43"/>
            <p:cNvSpPr/>
            <p:nvPr/>
          </p:nvSpPr>
          <p:spPr>
            <a:xfrm>
              <a:off x="1854720" y="914400"/>
              <a:ext cx="470160" cy="39888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000" spc="-1" strike="noStrike">
                  <a:solidFill>
                    <a:srgbClr val="ff0000"/>
                  </a:solidFill>
                  <a:latin typeface="Times New Roman"/>
                </a:rPr>
                <a:t>1e</a:t>
              </a:r>
              <a:r>
                <a:rPr b="0" lang="en-US" sz="2000" spc="-1" strike="noStrike" baseline="30000">
                  <a:solidFill>
                    <a:srgbClr val="ff0000"/>
                  </a:solidFill>
                  <a:latin typeface="Times New Roman"/>
                </a:rPr>
                <a:t>-</a:t>
              </a:r>
              <a:endParaRPr b="0" lang="en-US" sz="20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1239" name="CustomShape 44"/>
            <p:cNvSpPr/>
            <p:nvPr/>
          </p:nvSpPr>
          <p:spPr>
            <a:xfrm>
              <a:off x="1371600" y="2057400"/>
              <a:ext cx="588960" cy="584280"/>
            </a:xfrm>
            <a:prstGeom prst="ellipse">
              <a:avLst/>
            </a:prstGeom>
            <a:solidFill>
              <a:srgbClr val="ff9933"/>
            </a:solidFill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 anchor="ctr">
              <a:noAutofit/>
            </a:bodyPr>
            <a:p>
              <a:pPr algn="ctr"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000" spc="-1" strike="noStrike">
                  <a:solidFill>
                    <a:srgbClr val="114ffb"/>
                  </a:solidFill>
                  <a:latin typeface="Times New Roman"/>
                </a:rPr>
                <a:t>3 p</a:t>
              </a:r>
              <a:r>
                <a:rPr b="0" lang="en-US" sz="2000" spc="-1" strike="noStrike" baseline="30000">
                  <a:solidFill>
                    <a:srgbClr val="114ffb"/>
                  </a:solidFill>
                  <a:latin typeface="Times New Roman"/>
                </a:rPr>
                <a:t>+</a:t>
              </a:r>
              <a:endParaRPr b="0" lang="en-US" sz="20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</p:grpSp>
      <p:grpSp>
        <p:nvGrpSpPr>
          <p:cNvPr id="1240" name="Group 45"/>
          <p:cNvGrpSpPr/>
          <p:nvPr/>
        </p:nvGrpSpPr>
        <p:grpSpPr>
          <a:xfrm>
            <a:off x="3192840" y="990720"/>
            <a:ext cx="2598480" cy="1650960"/>
            <a:chOff x="3192840" y="990720"/>
            <a:chExt cx="2598480" cy="1650960"/>
          </a:xfrm>
        </p:grpSpPr>
        <p:grpSp>
          <p:nvGrpSpPr>
            <p:cNvPr id="1241" name="Group 46"/>
            <p:cNvGrpSpPr/>
            <p:nvPr/>
          </p:nvGrpSpPr>
          <p:grpSpPr>
            <a:xfrm>
              <a:off x="3799440" y="1514520"/>
              <a:ext cx="1384920" cy="714240"/>
              <a:chOff x="3799440" y="1514520"/>
              <a:chExt cx="1384920" cy="714240"/>
            </a:xfrm>
          </p:grpSpPr>
          <p:sp>
            <p:nvSpPr>
              <p:cNvPr id="1242" name="CustomShape 47"/>
              <p:cNvSpPr/>
              <p:nvPr/>
            </p:nvSpPr>
            <p:spPr>
              <a:xfrm>
                <a:off x="4464720" y="1514520"/>
                <a:ext cx="719640" cy="714240"/>
              </a:xfrm>
              <a:custGeom>
                <a:avLst/>
                <a:gdLst/>
                <a:ahLst/>
                <a:rect l="l" t="t" r="r" b="b"/>
                <a:pathLst>
                  <a:path w="21601" h="2160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26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1243" name="CustomShape 48"/>
              <p:cNvSpPr/>
              <p:nvPr/>
            </p:nvSpPr>
            <p:spPr>
              <a:xfrm flipH="1">
                <a:off x="3799080" y="1514520"/>
                <a:ext cx="719640" cy="714240"/>
              </a:xfrm>
              <a:custGeom>
                <a:avLst/>
                <a:gdLst/>
                <a:ahLst/>
                <a:rect l="l" t="t" r="r" b="b"/>
                <a:pathLst>
                  <a:path w="21601" h="2160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26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</p:sp>
        </p:grpSp>
        <p:sp>
          <p:nvSpPr>
            <p:cNvPr id="1244" name="CustomShape 49"/>
            <p:cNvSpPr/>
            <p:nvPr/>
          </p:nvSpPr>
          <p:spPr>
            <a:xfrm>
              <a:off x="4440240" y="1074600"/>
              <a:ext cx="1351080" cy="1262160"/>
            </a:xfrm>
            <a:custGeom>
              <a:avLst/>
              <a:gdLst/>
              <a:ahLst/>
              <a:rect l="l" t="t" r="r" b="b"/>
              <a:pathLst>
                <a:path w="21601" h="2160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6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245" name="CustomShape 50"/>
            <p:cNvSpPr/>
            <p:nvPr/>
          </p:nvSpPr>
          <p:spPr>
            <a:xfrm flipH="1">
              <a:off x="3192480" y="1074600"/>
              <a:ext cx="1351080" cy="1262160"/>
            </a:xfrm>
            <a:custGeom>
              <a:avLst/>
              <a:gdLst/>
              <a:ahLst/>
              <a:rect l="l" t="t" r="r" b="b"/>
              <a:pathLst>
                <a:path w="21601" h="2160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6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246" name="CustomShape 51"/>
            <p:cNvSpPr/>
            <p:nvPr/>
          </p:nvSpPr>
          <p:spPr>
            <a:xfrm>
              <a:off x="4545360" y="1455840"/>
              <a:ext cx="470160" cy="39888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000" spc="-1" strike="noStrike">
                  <a:solidFill>
                    <a:srgbClr val="ff0000"/>
                  </a:solidFill>
                  <a:latin typeface="Times New Roman"/>
                </a:rPr>
                <a:t>2e</a:t>
              </a:r>
              <a:r>
                <a:rPr b="0" lang="en-US" sz="2000" spc="-1" strike="noStrike" baseline="30000">
                  <a:solidFill>
                    <a:srgbClr val="ff0000"/>
                  </a:solidFill>
                  <a:latin typeface="Times New Roman"/>
                </a:rPr>
                <a:t>-</a:t>
              </a:r>
              <a:endParaRPr b="0" lang="en-US" sz="20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1247" name="CustomShape 52"/>
            <p:cNvSpPr/>
            <p:nvPr/>
          </p:nvSpPr>
          <p:spPr>
            <a:xfrm>
              <a:off x="4732920" y="990720"/>
              <a:ext cx="470160" cy="39888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000" spc="-1" strike="noStrike">
                  <a:solidFill>
                    <a:srgbClr val="ff0000"/>
                  </a:solidFill>
                  <a:latin typeface="Times New Roman"/>
                </a:rPr>
                <a:t>2e</a:t>
              </a:r>
              <a:r>
                <a:rPr b="0" lang="en-US" sz="2000" spc="-1" strike="noStrike" baseline="30000">
                  <a:solidFill>
                    <a:srgbClr val="ff0000"/>
                  </a:solidFill>
                  <a:latin typeface="Times New Roman"/>
                </a:rPr>
                <a:t>-</a:t>
              </a:r>
              <a:endParaRPr b="0" lang="en-US" sz="20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1248" name="CustomShape 53"/>
            <p:cNvSpPr/>
            <p:nvPr/>
          </p:nvSpPr>
          <p:spPr>
            <a:xfrm>
              <a:off x="4191120" y="2057400"/>
              <a:ext cx="588960" cy="584280"/>
            </a:xfrm>
            <a:prstGeom prst="ellipse">
              <a:avLst/>
            </a:prstGeom>
            <a:solidFill>
              <a:srgbClr val="ff9933"/>
            </a:solidFill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 anchor="ctr">
              <a:noAutofit/>
            </a:bodyPr>
            <a:p>
              <a:pPr algn="ctr"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000" spc="-1" strike="noStrike">
                  <a:solidFill>
                    <a:srgbClr val="114ffb"/>
                  </a:solidFill>
                  <a:latin typeface="Times New Roman"/>
                </a:rPr>
                <a:t>4 p</a:t>
              </a:r>
              <a:r>
                <a:rPr b="0" lang="en-US" sz="2000" spc="-1" strike="noStrike" baseline="30000">
                  <a:solidFill>
                    <a:srgbClr val="114ffb"/>
                  </a:solidFill>
                  <a:latin typeface="Times New Roman"/>
                </a:rPr>
                <a:t>+</a:t>
              </a:r>
              <a:endParaRPr b="0" lang="en-US" sz="20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</p:grpSp>
      <p:grpSp>
        <p:nvGrpSpPr>
          <p:cNvPr id="1249" name="Group 54"/>
          <p:cNvGrpSpPr/>
          <p:nvPr/>
        </p:nvGrpSpPr>
        <p:grpSpPr>
          <a:xfrm>
            <a:off x="6242040" y="1066680"/>
            <a:ext cx="2292480" cy="1575000"/>
            <a:chOff x="6242040" y="1066680"/>
            <a:chExt cx="2292480" cy="1575000"/>
          </a:xfrm>
        </p:grpSpPr>
        <p:grpSp>
          <p:nvGrpSpPr>
            <p:cNvPr id="1250" name="Group 55"/>
            <p:cNvGrpSpPr/>
            <p:nvPr/>
          </p:nvGrpSpPr>
          <p:grpSpPr>
            <a:xfrm>
              <a:off x="6775920" y="1542960"/>
              <a:ext cx="1223280" cy="649440"/>
              <a:chOff x="6775920" y="1542960"/>
              <a:chExt cx="1223280" cy="649440"/>
            </a:xfrm>
          </p:grpSpPr>
          <p:sp>
            <p:nvSpPr>
              <p:cNvPr id="1251" name="CustomShape 56"/>
              <p:cNvSpPr/>
              <p:nvPr/>
            </p:nvSpPr>
            <p:spPr>
              <a:xfrm>
                <a:off x="7363800" y="1542960"/>
                <a:ext cx="635400" cy="649440"/>
              </a:xfrm>
              <a:custGeom>
                <a:avLst/>
                <a:gdLst/>
                <a:ahLst/>
                <a:rect l="l" t="t" r="r" b="b"/>
                <a:pathLst>
                  <a:path w="21601" h="2160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26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1252" name="CustomShape 57"/>
              <p:cNvSpPr/>
              <p:nvPr/>
            </p:nvSpPr>
            <p:spPr>
              <a:xfrm flipH="1">
                <a:off x="6775560" y="1542960"/>
                <a:ext cx="635400" cy="649440"/>
              </a:xfrm>
              <a:custGeom>
                <a:avLst/>
                <a:gdLst/>
                <a:ahLst/>
                <a:rect l="l" t="t" r="r" b="b"/>
                <a:pathLst>
                  <a:path w="21601" h="2160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26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</p:sp>
        </p:grpSp>
        <p:sp>
          <p:nvSpPr>
            <p:cNvPr id="1253" name="CustomShape 58"/>
            <p:cNvSpPr/>
            <p:nvPr/>
          </p:nvSpPr>
          <p:spPr>
            <a:xfrm>
              <a:off x="7342200" y="1143000"/>
              <a:ext cx="1192320" cy="1147680"/>
            </a:xfrm>
            <a:custGeom>
              <a:avLst/>
              <a:gdLst/>
              <a:ahLst/>
              <a:rect l="l" t="t" r="r" b="b"/>
              <a:pathLst>
                <a:path w="21601" h="2160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6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254" name="CustomShape 59"/>
            <p:cNvSpPr/>
            <p:nvPr/>
          </p:nvSpPr>
          <p:spPr>
            <a:xfrm flipH="1">
              <a:off x="6242040" y="1143000"/>
              <a:ext cx="1192320" cy="1147680"/>
            </a:xfrm>
            <a:custGeom>
              <a:avLst/>
              <a:gdLst/>
              <a:ahLst/>
              <a:rect l="l" t="t" r="r" b="b"/>
              <a:pathLst>
                <a:path w="21601" h="2160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6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255" name="CustomShape 60"/>
            <p:cNvSpPr/>
            <p:nvPr/>
          </p:nvSpPr>
          <p:spPr>
            <a:xfrm>
              <a:off x="7436520" y="1490760"/>
              <a:ext cx="470160" cy="39888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000" spc="-1" strike="noStrike">
                  <a:solidFill>
                    <a:srgbClr val="ff0000"/>
                  </a:solidFill>
                  <a:latin typeface="Times New Roman"/>
                </a:rPr>
                <a:t>2e</a:t>
              </a:r>
              <a:r>
                <a:rPr b="0" lang="en-US" sz="2000" spc="-1" strike="noStrike" baseline="30000">
                  <a:solidFill>
                    <a:srgbClr val="ff0000"/>
                  </a:solidFill>
                  <a:latin typeface="Times New Roman"/>
                </a:rPr>
                <a:t>-</a:t>
              </a:r>
              <a:endParaRPr b="0" lang="en-US" sz="20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1256" name="CustomShape 61"/>
            <p:cNvSpPr/>
            <p:nvPr/>
          </p:nvSpPr>
          <p:spPr>
            <a:xfrm>
              <a:off x="7599960" y="1066680"/>
              <a:ext cx="470160" cy="39888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000" spc="-1" strike="noStrike">
                  <a:solidFill>
                    <a:srgbClr val="ff0000"/>
                  </a:solidFill>
                  <a:latin typeface="Times New Roman"/>
                </a:rPr>
                <a:t>3e</a:t>
              </a:r>
              <a:r>
                <a:rPr b="0" lang="en-US" sz="2000" spc="-1" strike="noStrike" baseline="30000">
                  <a:solidFill>
                    <a:srgbClr val="ff0000"/>
                  </a:solidFill>
                  <a:latin typeface="Times New Roman"/>
                </a:rPr>
                <a:t>-</a:t>
              </a:r>
              <a:endParaRPr b="0" lang="en-US" sz="20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1257" name="CustomShape 62"/>
            <p:cNvSpPr/>
            <p:nvPr/>
          </p:nvSpPr>
          <p:spPr>
            <a:xfrm>
              <a:off x="7086600" y="2057400"/>
              <a:ext cx="588960" cy="584280"/>
            </a:xfrm>
            <a:prstGeom prst="ellipse">
              <a:avLst/>
            </a:prstGeom>
            <a:solidFill>
              <a:srgbClr val="ff9933"/>
            </a:solidFill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 anchor="ctr">
              <a:noAutofit/>
            </a:bodyPr>
            <a:p>
              <a:pPr algn="ctr"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000" spc="-1" strike="noStrike">
                  <a:solidFill>
                    <a:srgbClr val="114ffb"/>
                  </a:solidFill>
                  <a:latin typeface="Times New Roman"/>
                </a:rPr>
                <a:t>5 p</a:t>
              </a:r>
              <a:r>
                <a:rPr b="0" lang="en-US" sz="2000" spc="-1" strike="noStrike" baseline="30000">
                  <a:solidFill>
                    <a:srgbClr val="114ffb"/>
                  </a:solidFill>
                  <a:latin typeface="Times New Roman"/>
                </a:rPr>
                <a:t>+</a:t>
              </a:r>
              <a:endParaRPr b="0" lang="en-US" sz="20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</p:grpSp>
    </p:spTree>
  </p:cSld>
  <p:transition>
    <p:fade thruBlk="true"/>
  </p:transition>
</p:sld>
</file>

<file path=ppt/slides/slide8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8" name="Object 1"/>
          <p:cNvGraphicFramePr/>
          <p:nvPr/>
        </p:nvGraphicFramePr>
        <p:xfrm>
          <a:off x="824040" y="492120"/>
          <a:ext cx="7254720" cy="5869080"/>
        </p:xfrm>
        <a:graphic>
          <a:graphicData uri="http://schemas.openxmlformats.org/presentationml/2006/ole">
            <p:oleObj progId="Excel.Sheet.12" r:id="rId1" spid="">
              <p:embed/>
              <p:pic>
                <p:nvPicPr>
                  <p:cNvPr id="1259" name="Object 2" descr=""/>
                  <p:cNvPicPr/>
                  <p:nvPr/>
                </p:nvPicPr>
                <p:blipFill>
                  <a:blip r:embed="rId2"/>
                  <a:stretch/>
                </p:blipFill>
                <p:spPr>
                  <a:xfrm>
                    <a:off x="824040" y="492120"/>
                    <a:ext cx="7254720" cy="5869080"/>
                  </a:xfrm>
                  <a:prstGeom prst="rect">
                    <a:avLst/>
                  </a:prstGeom>
                  <a:ln>
                    <a:noFill/>
                  </a:ln>
                </p:spPr>
              </p:pic>
            </p:oleObj>
          </a:graphicData>
        </a:graphic>
      </p:graphicFrame>
    </p:spTree>
  </p:cSld>
  <p:transition>
    <p:fade thruBlk="true"/>
  </p:transition>
</p:sld>
</file>

<file path=ppt/slides/slide8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pc="-1" strike="noStrike">
                <a:solidFill>
                  <a:srgbClr val="9900ff"/>
                </a:solidFill>
                <a:latin typeface="Times New Roman"/>
              </a:rPr>
              <a:t>Example 9.6 – Choose the </a:t>
            </a:r>
            <a:br/>
            <a:r>
              <a:rPr b="0" lang="en-US" sz="3600" spc="-1" strike="noStrike">
                <a:solidFill>
                  <a:srgbClr val="9900ff"/>
                </a:solidFill>
                <a:latin typeface="Times New Roman"/>
              </a:rPr>
              <a:t>Larger Atom in Each Pair </a:t>
            </a:r>
            <a:endParaRPr b="0" lang="en-US" sz="36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1261" name="TextShape 2"/>
          <p:cNvSpPr txBox="1"/>
          <p:nvPr/>
        </p:nvSpPr>
        <p:spPr>
          <a:xfrm>
            <a:off x="685440" y="1981080"/>
            <a:ext cx="2057400" cy="4114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/>
          </a:bodyPr>
          <a:p>
            <a:pPr marL="342720" indent="-342720">
              <a:spcBef>
                <a:spcPts val="799"/>
              </a:spcBef>
              <a:buClr>
                <a:srgbClr val="ff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C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or O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Li or </a:t>
            </a: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K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C or </a:t>
            </a: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Al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Se or I</a:t>
            </a: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?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1262" name="" descr=""/>
          <p:cNvPicPr/>
          <p:nvPr/>
        </p:nvPicPr>
        <p:blipFill>
          <a:blip r:embed="rId1"/>
          <a:stretch/>
        </p:blipFill>
        <p:spPr>
          <a:xfrm>
            <a:off x="2590920" y="1876320"/>
            <a:ext cx="6324480" cy="3691080"/>
          </a:xfrm>
          <a:prstGeom prst="rect">
            <a:avLst/>
          </a:prstGeom>
          <a:ln>
            <a:noFill/>
          </a:ln>
        </p:spPr>
      </p:pic>
    </p:spTree>
  </p:cSld>
  <p:transition>
    <p:fade thruBlk="true"/>
  </p:transition>
</p:sld>
</file>

<file path=ppt/slides/slide8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" name="TextShape 1"/>
          <p:cNvSpPr txBox="1"/>
          <p:nvPr/>
        </p:nvSpPr>
        <p:spPr>
          <a:xfrm>
            <a:off x="685800" y="285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pc="-1" strike="noStrike">
                <a:solidFill>
                  <a:srgbClr val="9900ff"/>
                </a:solidFill>
                <a:latin typeface="Times New Roman"/>
              </a:rPr>
              <a:t>Practice—Choose the </a:t>
            </a:r>
            <a:br/>
            <a:r>
              <a:rPr b="0" lang="en-US" sz="3600" spc="-1" strike="noStrike">
                <a:solidFill>
                  <a:srgbClr val="9900ff"/>
                </a:solidFill>
                <a:latin typeface="Times New Roman"/>
              </a:rPr>
              <a:t>Larger Atom in Each Pair.</a:t>
            </a:r>
            <a:endParaRPr b="0" lang="en-US" sz="36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1264" name="TextShape 2"/>
          <p:cNvSpPr txBox="1"/>
          <p:nvPr/>
        </p:nvSpPr>
        <p:spPr>
          <a:xfrm>
            <a:off x="380880" y="1981080"/>
            <a:ext cx="2362320" cy="41148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514080" indent="-514080">
              <a:spcBef>
                <a:spcPts val="799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1.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N or F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514080" indent="-514080">
              <a:spcBef>
                <a:spcPts val="799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2.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C or Ge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514080" indent="-514080">
              <a:spcBef>
                <a:spcPts val="799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3.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N or Al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514080" indent="-514080">
              <a:spcBef>
                <a:spcPts val="799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4.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Al or Ge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1265" name="" descr=""/>
          <p:cNvPicPr/>
          <p:nvPr/>
        </p:nvPicPr>
        <p:blipFill>
          <a:blip r:embed="rId1"/>
          <a:stretch/>
        </p:blipFill>
        <p:spPr>
          <a:xfrm>
            <a:off x="2590920" y="1876320"/>
            <a:ext cx="6324480" cy="3691080"/>
          </a:xfrm>
          <a:prstGeom prst="rect">
            <a:avLst/>
          </a:prstGeom>
          <a:ln>
            <a:noFill/>
          </a:ln>
        </p:spPr>
      </p:pic>
    </p:spTree>
  </p:cSld>
  <p:transition>
    <p:fade thruBlk="true"/>
  </p:transition>
</p:sld>
</file>

<file path=ppt/slides/slide8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6" name="Picture 3" descr="periodic table"/>
          <p:cNvPicPr/>
          <p:nvPr/>
        </p:nvPicPr>
        <p:blipFill>
          <a:blip r:embed="rId1"/>
          <a:srcRect l="0" t="3752" r="0" b="0"/>
          <a:stretch/>
        </p:blipFill>
        <p:spPr>
          <a:xfrm>
            <a:off x="1523880" y="3733920"/>
            <a:ext cx="5943600" cy="3097080"/>
          </a:xfrm>
          <a:prstGeom prst="rect">
            <a:avLst/>
          </a:prstGeom>
          <a:ln>
            <a:noFill/>
          </a:ln>
        </p:spPr>
      </p:pic>
      <p:grpSp>
        <p:nvGrpSpPr>
          <p:cNvPr id="1267" name="Group 1"/>
          <p:cNvGrpSpPr/>
          <p:nvPr/>
        </p:nvGrpSpPr>
        <p:grpSpPr>
          <a:xfrm>
            <a:off x="222840" y="1371600"/>
            <a:ext cx="5949360" cy="3733920"/>
            <a:chOff x="222840" y="1371600"/>
            <a:chExt cx="5949360" cy="3733920"/>
          </a:xfrm>
        </p:grpSpPr>
        <p:sp>
          <p:nvSpPr>
            <p:cNvPr id="1268" name="CustomShape 2"/>
            <p:cNvSpPr/>
            <p:nvPr/>
          </p:nvSpPr>
          <p:spPr>
            <a:xfrm>
              <a:off x="222840" y="1371600"/>
              <a:ext cx="5147280" cy="303804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 marL="457200" indent="-457200">
                <a:spcBef>
                  <a:spcPts val="998"/>
                </a:spcBef>
                <a:buClr>
                  <a:srgbClr val="ff0000"/>
                </a:buClr>
                <a:buFont typeface="StarSymbol"/>
                <a:buAutoNum type="arabicPeriod"/>
                <a:tabLst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3200" spc="-1" strike="noStrike">
                  <a:solidFill>
                    <a:srgbClr val="ff0000"/>
                  </a:solidFill>
                  <a:latin typeface="Times New Roman"/>
                </a:rPr>
                <a:t> </a:t>
              </a:r>
              <a:r>
                <a:rPr b="0" lang="en-US" sz="3200" spc="-1" strike="noStrike">
                  <a:solidFill>
                    <a:srgbClr val="ff0000"/>
                  </a:solidFill>
                  <a:latin typeface="Times New Roman"/>
                </a:rPr>
                <a:t>N</a:t>
              </a: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 or F</a:t>
              </a: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  <a:p>
              <a:pPr marL="457200" indent="-457200">
                <a:spcBef>
                  <a:spcPts val="998"/>
                </a:spcBef>
                <a:buClr>
                  <a:srgbClr val="000000"/>
                </a:buClr>
                <a:buFont typeface="StarSymbol"/>
                <a:buAutoNum type="arabicPeriod"/>
                <a:tabLst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 </a:t>
              </a: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C or </a:t>
              </a:r>
              <a:r>
                <a:rPr b="0" lang="en-US" sz="3200" spc="-1" strike="noStrike">
                  <a:solidFill>
                    <a:srgbClr val="ff0000"/>
                  </a:solidFill>
                  <a:latin typeface="Times New Roman"/>
                </a:rPr>
                <a:t>Ge</a:t>
              </a: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  <a:p>
              <a:pPr marL="457200" indent="-457200">
                <a:spcBef>
                  <a:spcPts val="998"/>
                </a:spcBef>
                <a:buClr>
                  <a:srgbClr val="000000"/>
                </a:buClr>
                <a:buFont typeface="StarSymbol"/>
                <a:buAutoNum type="arabicPeriod"/>
                <a:tabLst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 </a:t>
              </a: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N or </a:t>
              </a:r>
              <a:r>
                <a:rPr b="0" lang="en-US" sz="3200" spc="-1" strike="noStrike">
                  <a:solidFill>
                    <a:srgbClr val="ff0000"/>
                  </a:solidFill>
                  <a:latin typeface="Times New Roman"/>
                </a:rPr>
                <a:t>Al</a:t>
              </a: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  <a:p>
              <a:pPr marL="457200" indent="-457200">
                <a:spcBef>
                  <a:spcPts val="998"/>
                </a:spcBef>
                <a:buClr>
                  <a:srgbClr val="000000"/>
                </a:buClr>
                <a:buFont typeface="StarSymbol"/>
                <a:buAutoNum type="arabicPeriod"/>
                <a:tabLst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 </a:t>
              </a: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Al or Ge</a:t>
              </a:r>
              <a:r>
                <a:rPr b="0" lang="en-US" sz="3200" spc="-1" strike="noStrike">
                  <a:solidFill>
                    <a:srgbClr val="ff0000"/>
                  </a:solidFill>
                  <a:latin typeface="Times New Roman"/>
                </a:rPr>
                <a:t>?  opposing trends</a:t>
              </a: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  <a:p>
              <a:pPr marL="457200" indent="-457200">
                <a:spcBef>
                  <a:spcPts val="998"/>
                </a:spcBef>
                <a:buClr>
                  <a:srgbClr val="ff0000"/>
                </a:buClr>
                <a:buFont typeface="StarSymbol"/>
                <a:buAutoNum type="arabicPeriod"/>
                <a:tabLst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1269" name="CustomShape 3"/>
            <p:cNvSpPr/>
            <p:nvPr/>
          </p:nvSpPr>
          <p:spPr>
            <a:xfrm>
              <a:off x="5562720" y="4495680"/>
              <a:ext cx="304560" cy="304920"/>
            </a:xfrm>
            <a:prstGeom prst="rect">
              <a:avLst/>
            </a:prstGeom>
            <a:solidFill>
              <a:srgbClr val="ff00ff">
                <a:alpha val="40000"/>
              </a:srgbClr>
            </a:solidFill>
            <a:ln w="93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270" name="CustomShape 4"/>
            <p:cNvSpPr/>
            <p:nvPr/>
          </p:nvSpPr>
          <p:spPr>
            <a:xfrm>
              <a:off x="5867280" y="4800600"/>
              <a:ext cx="304920" cy="304920"/>
            </a:xfrm>
            <a:prstGeom prst="rect">
              <a:avLst/>
            </a:prstGeom>
            <a:solidFill>
              <a:srgbClr val="ff00ff">
                <a:alpha val="40000"/>
              </a:srgbClr>
            </a:solidFill>
            <a:ln w="93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</p:grpSp>
      <p:grpSp>
        <p:nvGrpSpPr>
          <p:cNvPr id="1271" name="Group 5"/>
          <p:cNvGrpSpPr/>
          <p:nvPr/>
        </p:nvGrpSpPr>
        <p:grpSpPr>
          <a:xfrm>
            <a:off x="222840" y="1371600"/>
            <a:ext cx="5949360" cy="3733920"/>
            <a:chOff x="222840" y="1371600"/>
            <a:chExt cx="5949360" cy="3733920"/>
          </a:xfrm>
        </p:grpSpPr>
        <p:sp>
          <p:nvSpPr>
            <p:cNvPr id="1272" name="CustomShape 6"/>
            <p:cNvSpPr/>
            <p:nvPr/>
          </p:nvSpPr>
          <p:spPr>
            <a:xfrm>
              <a:off x="222840" y="1371600"/>
              <a:ext cx="5304600" cy="180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 marL="457200" indent="-457200">
                <a:spcBef>
                  <a:spcPts val="998"/>
                </a:spcBef>
                <a:buClr>
                  <a:srgbClr val="ff0000"/>
                </a:buClr>
                <a:buFont typeface="StarSymbol"/>
                <a:buAutoNum type="arabicPeriod"/>
                <a:tabLst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3200" spc="-1" strike="noStrike">
                  <a:solidFill>
                    <a:srgbClr val="ff0000"/>
                  </a:solidFill>
                  <a:latin typeface="Times New Roman"/>
                </a:rPr>
                <a:t> </a:t>
              </a:r>
              <a:r>
                <a:rPr b="0" lang="en-US" sz="3200" spc="-1" strike="noStrike">
                  <a:solidFill>
                    <a:srgbClr val="ff0000"/>
                  </a:solidFill>
                  <a:latin typeface="Times New Roman"/>
                </a:rPr>
                <a:t>N</a:t>
              </a: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 or F</a:t>
              </a: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  <a:p>
              <a:pPr marL="457200" indent="-457200">
                <a:spcBef>
                  <a:spcPts val="998"/>
                </a:spcBef>
                <a:buClr>
                  <a:srgbClr val="000000"/>
                </a:buClr>
                <a:buFont typeface="StarSymbol"/>
                <a:buAutoNum type="arabicPeriod"/>
                <a:tabLst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 </a:t>
              </a: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C or </a:t>
              </a:r>
              <a:r>
                <a:rPr b="0" lang="en-US" sz="3200" spc="-1" strike="noStrike">
                  <a:solidFill>
                    <a:srgbClr val="ff0000"/>
                  </a:solidFill>
                  <a:latin typeface="Times New Roman"/>
                </a:rPr>
                <a:t>Ge, Ge is further down</a:t>
              </a: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  <a:p>
              <a:pPr marL="457200" indent="-457200">
                <a:spcBef>
                  <a:spcPts val="998"/>
                </a:spcBef>
                <a:buClr>
                  <a:srgbClr val="ff0000"/>
                </a:buClr>
                <a:buFont typeface="StarSymbol"/>
                <a:buAutoNum type="arabicPeriod"/>
                <a:tabLst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1273" name="CustomShape 7"/>
            <p:cNvSpPr/>
            <p:nvPr/>
          </p:nvSpPr>
          <p:spPr>
            <a:xfrm>
              <a:off x="5867280" y="4191120"/>
              <a:ext cx="304920" cy="304560"/>
            </a:xfrm>
            <a:prstGeom prst="rect">
              <a:avLst/>
            </a:prstGeom>
            <a:solidFill>
              <a:srgbClr val="ff00ff">
                <a:alpha val="40000"/>
              </a:srgbClr>
            </a:solidFill>
            <a:ln w="93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274" name="CustomShape 8"/>
            <p:cNvSpPr/>
            <p:nvPr/>
          </p:nvSpPr>
          <p:spPr>
            <a:xfrm>
              <a:off x="5867280" y="4800600"/>
              <a:ext cx="304920" cy="304920"/>
            </a:xfrm>
            <a:prstGeom prst="rect">
              <a:avLst/>
            </a:prstGeom>
            <a:solidFill>
              <a:srgbClr val="ff00ff">
                <a:alpha val="40000"/>
              </a:srgbClr>
            </a:solidFill>
            <a:ln w="93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</p:grpSp>
      <p:grpSp>
        <p:nvGrpSpPr>
          <p:cNvPr id="1275" name="Group 9"/>
          <p:cNvGrpSpPr/>
          <p:nvPr/>
        </p:nvGrpSpPr>
        <p:grpSpPr>
          <a:xfrm>
            <a:off x="221400" y="1371600"/>
            <a:ext cx="6255720" cy="3429000"/>
            <a:chOff x="221400" y="1371600"/>
            <a:chExt cx="6255720" cy="3429000"/>
          </a:xfrm>
        </p:grpSpPr>
        <p:sp>
          <p:nvSpPr>
            <p:cNvPr id="1276" name="CustomShape 10"/>
            <p:cNvSpPr/>
            <p:nvPr/>
          </p:nvSpPr>
          <p:spPr>
            <a:xfrm>
              <a:off x="221400" y="1371600"/>
              <a:ext cx="6253560" cy="180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 marL="457200" indent="-457200">
                <a:spcBef>
                  <a:spcPts val="998"/>
                </a:spcBef>
                <a:buClr>
                  <a:srgbClr val="ff0000"/>
                </a:buClr>
                <a:buFont typeface="StarSymbol"/>
                <a:buAutoNum type="arabicPeriod"/>
                <a:tabLst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3200" spc="-1" strike="noStrike">
                  <a:solidFill>
                    <a:srgbClr val="ff0000"/>
                  </a:solidFill>
                  <a:latin typeface="Times New Roman"/>
                </a:rPr>
                <a:t> </a:t>
              </a:r>
              <a:r>
                <a:rPr b="0" lang="en-US" sz="3200" spc="-1" strike="noStrike">
                  <a:solidFill>
                    <a:srgbClr val="ff0000"/>
                  </a:solidFill>
                  <a:latin typeface="Times New Roman"/>
                </a:rPr>
                <a:t>N</a:t>
              </a: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 or F</a:t>
              </a: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  <a:p>
              <a:pPr marL="457200" indent="-457200">
                <a:spcBef>
                  <a:spcPts val="998"/>
                </a:spcBef>
                <a:buClr>
                  <a:srgbClr val="000000"/>
                </a:buClr>
                <a:buFont typeface="StarSymbol"/>
                <a:buAutoNum type="arabicPeriod"/>
                <a:tabLst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 </a:t>
              </a: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C or </a:t>
              </a:r>
              <a:r>
                <a:rPr b="0" lang="en-US" sz="3200" spc="-1" strike="noStrike">
                  <a:solidFill>
                    <a:srgbClr val="ff0000"/>
                  </a:solidFill>
                  <a:latin typeface="Times New Roman"/>
                </a:rPr>
                <a:t>Ge</a:t>
              </a: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  <a:p>
              <a:pPr marL="457200" indent="-457200">
                <a:spcBef>
                  <a:spcPts val="998"/>
                </a:spcBef>
                <a:buClr>
                  <a:srgbClr val="000000"/>
                </a:buClr>
                <a:buFont typeface="StarSymbol"/>
                <a:buAutoNum type="arabicPeriod"/>
                <a:tabLst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 </a:t>
              </a: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N or </a:t>
              </a:r>
              <a:r>
                <a:rPr b="0" lang="en-US" sz="3200" spc="-1" strike="noStrike">
                  <a:solidFill>
                    <a:srgbClr val="ff0000"/>
                  </a:solidFill>
                  <a:latin typeface="Times New Roman"/>
                </a:rPr>
                <a:t>Al</a:t>
              </a: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, </a:t>
              </a:r>
              <a:r>
                <a:rPr b="0" lang="en-US" sz="3200" spc="-1" strike="noStrike">
                  <a:solidFill>
                    <a:srgbClr val="ff0000"/>
                  </a:solidFill>
                  <a:latin typeface="Times New Roman"/>
                </a:rPr>
                <a:t>Al is further down &amp; left</a:t>
              </a: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1277" name="CustomShape 11"/>
            <p:cNvSpPr/>
            <p:nvPr/>
          </p:nvSpPr>
          <p:spPr>
            <a:xfrm>
              <a:off x="5562720" y="4495680"/>
              <a:ext cx="304560" cy="304920"/>
            </a:xfrm>
            <a:prstGeom prst="rect">
              <a:avLst/>
            </a:prstGeom>
            <a:solidFill>
              <a:srgbClr val="ff00ff">
                <a:alpha val="40000"/>
              </a:srgbClr>
            </a:solidFill>
            <a:ln w="93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278" name="CustomShape 12"/>
            <p:cNvSpPr/>
            <p:nvPr/>
          </p:nvSpPr>
          <p:spPr>
            <a:xfrm>
              <a:off x="6172200" y="4191120"/>
              <a:ext cx="304920" cy="304560"/>
            </a:xfrm>
            <a:prstGeom prst="rect">
              <a:avLst/>
            </a:prstGeom>
            <a:solidFill>
              <a:srgbClr val="ff00ff">
                <a:alpha val="40000"/>
              </a:srgbClr>
            </a:solidFill>
            <a:ln w="93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</p:grpSp>
      <p:grpSp>
        <p:nvGrpSpPr>
          <p:cNvPr id="1279" name="Group 13"/>
          <p:cNvGrpSpPr/>
          <p:nvPr/>
        </p:nvGrpSpPr>
        <p:grpSpPr>
          <a:xfrm>
            <a:off x="224280" y="1371600"/>
            <a:ext cx="6862320" cy="3124080"/>
            <a:chOff x="224280" y="1371600"/>
            <a:chExt cx="6862320" cy="3124080"/>
          </a:xfrm>
        </p:grpSpPr>
        <p:sp>
          <p:nvSpPr>
            <p:cNvPr id="1280" name="CustomShape 14"/>
            <p:cNvSpPr/>
            <p:nvPr/>
          </p:nvSpPr>
          <p:spPr>
            <a:xfrm>
              <a:off x="224280" y="1371600"/>
              <a:ext cx="4531680" cy="180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 marL="457200" indent="-457200">
                <a:spcBef>
                  <a:spcPts val="998"/>
                </a:spcBef>
                <a:buClr>
                  <a:srgbClr val="ff0000"/>
                </a:buClr>
                <a:buFont typeface="StarSymbol"/>
                <a:buAutoNum type="arabicPeriod"/>
                <a:tabLst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3200" spc="-1" strike="noStrike">
                  <a:solidFill>
                    <a:srgbClr val="ff0000"/>
                  </a:solidFill>
                  <a:latin typeface="Times New Roman"/>
                </a:rPr>
                <a:t> </a:t>
              </a:r>
              <a:r>
                <a:rPr b="0" lang="en-US" sz="3200" spc="-1" strike="noStrike">
                  <a:solidFill>
                    <a:srgbClr val="ff0000"/>
                  </a:solidFill>
                  <a:latin typeface="Times New Roman"/>
                </a:rPr>
                <a:t>N</a:t>
              </a: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 or F, </a:t>
              </a:r>
              <a:r>
                <a:rPr b="0" lang="en-US" sz="3200" spc="-1" strike="noStrike">
                  <a:solidFill>
                    <a:srgbClr val="ff0000"/>
                  </a:solidFill>
                  <a:latin typeface="Times New Roman"/>
                </a:rPr>
                <a:t>N is further left</a:t>
              </a: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  <a:p>
              <a:pPr marL="457200" indent="-457200">
                <a:spcBef>
                  <a:spcPts val="998"/>
                </a:spcBef>
                <a:buClr>
                  <a:srgbClr val="ff0000"/>
                </a:buClr>
                <a:buFont typeface="StarSymbol"/>
                <a:buAutoNum type="arabicPeriod"/>
                <a:tabLst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  <a:p>
              <a:pPr marL="457200" indent="-457200">
                <a:spcBef>
                  <a:spcPts val="998"/>
                </a:spcBef>
                <a:buClr>
                  <a:srgbClr val="ff0000"/>
                </a:buClr>
                <a:buFont typeface="StarSymbol"/>
                <a:buAutoNum type="arabicPeriod"/>
                <a:tabLst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1281" name="CustomShape 15"/>
            <p:cNvSpPr/>
            <p:nvPr/>
          </p:nvSpPr>
          <p:spPr>
            <a:xfrm>
              <a:off x="6781680" y="4191120"/>
              <a:ext cx="304920" cy="304560"/>
            </a:xfrm>
            <a:prstGeom prst="rect">
              <a:avLst/>
            </a:prstGeom>
            <a:solidFill>
              <a:srgbClr val="ff00ff">
                <a:alpha val="40000"/>
              </a:srgbClr>
            </a:solidFill>
            <a:ln w="93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282" name="CustomShape 16"/>
            <p:cNvSpPr/>
            <p:nvPr/>
          </p:nvSpPr>
          <p:spPr>
            <a:xfrm>
              <a:off x="6172200" y="4191120"/>
              <a:ext cx="304920" cy="304560"/>
            </a:xfrm>
            <a:prstGeom prst="rect">
              <a:avLst/>
            </a:prstGeom>
            <a:solidFill>
              <a:srgbClr val="ff00ff">
                <a:alpha val="40000"/>
              </a:srgbClr>
            </a:solidFill>
            <a:ln w="93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1283" name="TextShape 17"/>
          <p:cNvSpPr txBox="1"/>
          <p:nvPr/>
        </p:nvSpPr>
        <p:spPr>
          <a:xfrm>
            <a:off x="304560" y="228240"/>
            <a:ext cx="84582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pc="-1" strike="noStrike">
                <a:solidFill>
                  <a:srgbClr val="9900ff"/>
                </a:solidFill>
                <a:latin typeface="Times New Roman"/>
              </a:rPr>
              <a:t>Practice—Choose the </a:t>
            </a:r>
            <a:br/>
            <a:r>
              <a:rPr b="0" lang="en-US" sz="3600" spc="-1" strike="noStrike">
                <a:solidFill>
                  <a:srgbClr val="9900ff"/>
                </a:solidFill>
                <a:latin typeface="Times New Roman"/>
              </a:rPr>
              <a:t>Larger Atom in Each Pair, Continued.</a:t>
            </a:r>
            <a:endParaRPr b="0" lang="en-US" sz="3600" spc="-1" strike="noStrike">
              <a:solidFill>
                <a:srgbClr val="9900ff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2135" dur="indefinite" restart="never" nodeType="tmRoot">
          <p:childTnLst>
            <p:seq>
              <p:cTn id="2136" dur="indefinite" nodeType="mainSeq">
                <p:childTnLst>
                  <p:par>
                    <p:cTn id="2137" fill="hold">
                      <p:stCondLst>
                        <p:cond delay="indefinite"/>
                      </p:stCondLst>
                      <p:childTnLst>
                        <p:par>
                          <p:cTn id="2138" fill="hold">
                            <p:stCondLst>
                              <p:cond delay="0"/>
                            </p:stCondLst>
                            <p:childTnLst>
                              <p:par>
                                <p:cTn id="213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141" dur="1000"/>
                                        <p:tgtEl>
                                          <p:spTgt spid="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2" fill="hold">
                      <p:stCondLst>
                        <p:cond delay="indefinite"/>
                      </p:stCondLst>
                      <p:childTnLst>
                        <p:par>
                          <p:cTn id="2143" fill="hold">
                            <p:stCondLst>
                              <p:cond delay="0"/>
                            </p:stCondLst>
                            <p:childTnLst>
                              <p:par>
                                <p:cTn id="2144" nodeType="click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2145" dur="1000"/>
                                        <p:tgtEl>
                                          <p:spTgt spid="12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7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149" dur="1000"/>
                                        <p:tgtEl>
                                          <p:spTgt spid="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0" fill="hold">
                      <p:stCondLst>
                        <p:cond delay="indefinite"/>
                      </p:stCondLst>
                      <p:childTnLst>
                        <p:par>
                          <p:cTn id="2151" fill="hold">
                            <p:stCondLst>
                              <p:cond delay="0"/>
                            </p:stCondLst>
                            <p:childTnLst>
                              <p:par>
                                <p:cTn id="2152" nodeType="click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2153" dur="1000"/>
                                        <p:tgtEl>
                                          <p:spTgt spid="12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5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157" dur="1000"/>
                                        <p:tgtEl>
                                          <p:spTgt spid="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8" fill="hold">
                      <p:stCondLst>
                        <p:cond delay="indefinite"/>
                      </p:stCondLst>
                      <p:childTnLst>
                        <p:par>
                          <p:cTn id="2159" fill="hold">
                            <p:stCondLst>
                              <p:cond delay="0"/>
                            </p:stCondLst>
                            <p:childTnLst>
                              <p:par>
                                <p:cTn id="2160" nodeType="click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2161" dur="1000"/>
                                        <p:tgtEl>
                                          <p:spTgt spid="12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165" dur="1000"/>
                                        <p:tgtEl>
                                          <p:spTgt spid="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Shape 1"/>
          <p:cNvSpPr txBox="1"/>
          <p:nvPr/>
        </p:nvSpPr>
        <p:spPr>
          <a:xfrm>
            <a:off x="304560" y="304560"/>
            <a:ext cx="84582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Characterizing Waves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63" name="TextShape 2"/>
          <p:cNvSpPr txBox="1"/>
          <p:nvPr/>
        </p:nvSpPr>
        <p:spPr>
          <a:xfrm>
            <a:off x="304560" y="1371240"/>
            <a:ext cx="8458200" cy="472428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342720" indent="-34272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The </a:t>
            </a:r>
            <a:r>
              <a:rPr b="1" lang="en-US" sz="3200" spc="-1" strike="noStrike">
                <a:solidFill>
                  <a:srgbClr val="000000"/>
                </a:solidFill>
                <a:latin typeface="Times New Roman"/>
              </a:rPr>
              <a:t>frequency (</a:t>
            </a:r>
            <a:r>
              <a:rPr b="1" lang="en-US" sz="3200" spc="-1" strike="noStrike">
                <a:solidFill>
                  <a:srgbClr val="000000"/>
                </a:solidFill>
                <a:latin typeface="Symbol"/>
                <a:ea typeface="Symbol"/>
              </a:rPr>
              <a:t></a:t>
            </a:r>
            <a:r>
              <a:rPr b="1" lang="en-US" sz="3200" spc="-1" strike="noStrike">
                <a:solidFill>
                  <a:srgbClr val="000000"/>
                </a:solidFill>
                <a:latin typeface="Times New Roman"/>
              </a:rPr>
              <a:t>)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is the number of waves that pass a point in a given period of time.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The number of waves = number of cycles.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Units are hertz (Hz), or cycles/s = s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-1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2" marL="1143000" indent="-228600">
              <a:lnSpc>
                <a:spcPct val="90000"/>
              </a:lnSpc>
              <a:spcBef>
                <a:spcPts val="598"/>
              </a:spcBef>
              <a:buClr>
                <a:srgbClr val="000000"/>
              </a:buClr>
              <a:buFont typeface="Wingdings" charset="2"/>
              <a:buChar char=""/>
              <a:tabLst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1 Hz = 1 s</a:t>
            </a:r>
            <a:r>
              <a:rPr b="0" lang="en-US" sz="2400" spc="-1" strike="noStrike" baseline="30000">
                <a:solidFill>
                  <a:srgbClr val="000000"/>
                </a:solidFill>
                <a:latin typeface="Times New Roman"/>
              </a:rPr>
              <a:t>-1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The total energy is proportional to the amplitude and frequency of the waves.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The larger the wave amplitude, the more force it has.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The more frequently the waves strike, the more total force there is.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93" dur="indefinite" restart="never" nodeType="tmRoot">
          <p:childTnLst>
            <p:seq>
              <p:cTn id="94" dur="indefinite" nodeType="mainSeq">
                <p:childTnLst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99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02" dur="500"/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05" dur="500"/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08" dur="500"/>
                                        <p:tgtEl>
                                          <p:spTgt spid="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13" dur="500"/>
                                        <p:tgtEl>
                                          <p:spTgt spid="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16" dur="500"/>
                                        <p:tgtEl>
                                          <p:spTgt spid="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19" dur="500"/>
                                        <p:tgtEl>
                                          <p:spTgt spid="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" name="TextShape 1"/>
          <p:cNvSpPr txBox="1"/>
          <p:nvPr/>
        </p:nvSpPr>
        <p:spPr>
          <a:xfrm>
            <a:off x="685800" y="463320"/>
            <a:ext cx="7772400" cy="14346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Periodic Table of Atomic Radiuses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pic>
        <p:nvPicPr>
          <p:cNvPr id="1285" name="" descr=""/>
          <p:cNvPicPr/>
          <p:nvPr/>
        </p:nvPicPr>
        <p:blipFill>
          <a:blip r:embed="rId1"/>
          <a:stretch/>
        </p:blipFill>
        <p:spPr>
          <a:xfrm>
            <a:off x="298800" y="1743120"/>
            <a:ext cx="8662320" cy="4293720"/>
          </a:xfrm>
          <a:prstGeom prst="rect">
            <a:avLst/>
          </a:prstGeom>
          <a:ln>
            <a:noFill/>
          </a:ln>
        </p:spPr>
      </p:pic>
      <p:sp>
        <p:nvSpPr>
          <p:cNvPr id="1286" name="TextShape 2"/>
          <p:cNvSpPr txBox="1"/>
          <p:nvPr/>
        </p:nvSpPr>
        <p:spPr>
          <a:xfrm>
            <a:off x="1648800" y="6219360"/>
            <a:ext cx="5824080" cy="27288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r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https://openstax.org/books/chemistry-2e/pages/6-5-periodic-variations-in-element-properties</a:t>
            </a:r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</p:sld>
</file>

<file path=ppt/slides/slide9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" name="TextShape 1"/>
          <p:cNvSpPr txBox="1"/>
          <p:nvPr/>
        </p:nvSpPr>
        <p:spPr>
          <a:xfrm>
            <a:off x="685800" y="361800"/>
            <a:ext cx="7772400" cy="83808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Ionization Energy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1288" name="TextShape 2"/>
          <p:cNvSpPr txBox="1"/>
          <p:nvPr/>
        </p:nvSpPr>
        <p:spPr>
          <a:xfrm>
            <a:off x="223920" y="1352160"/>
            <a:ext cx="8462880" cy="472428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>
            <a:normAutofit/>
          </a:bodyPr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Minimum energy needed to remove an electron from an atom. 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697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Gas state.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697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Endothermic process.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697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Valence electron easiest to remove.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697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M(</a:t>
            </a:r>
            <a:r>
              <a:rPr b="0" i="1" lang="en-US" sz="2800" spc="-1" strike="noStrike">
                <a:solidFill>
                  <a:srgbClr val="000000"/>
                </a:solidFill>
                <a:latin typeface="Times New Roman"/>
              </a:rPr>
              <a:t>g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) + 1st IE </a:t>
            </a:r>
            <a:r>
              <a:rPr b="0" lang="en-US" sz="2800" spc="-1" strike="noStrike">
                <a:solidFill>
                  <a:srgbClr val="000000"/>
                </a:solidFill>
                <a:latin typeface="Symbol"/>
                <a:ea typeface="Symbol"/>
              </a:rPr>
              <a:t>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M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1+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(</a:t>
            </a:r>
            <a:r>
              <a:rPr b="0" i="1" lang="en-US" sz="2800" spc="-1" strike="noStrike">
                <a:solidFill>
                  <a:srgbClr val="000000"/>
                </a:solidFill>
                <a:latin typeface="Times New Roman"/>
              </a:rPr>
              <a:t>g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) + 1 e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-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697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M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+1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(</a:t>
            </a:r>
            <a:r>
              <a:rPr b="0" i="1" lang="en-US" sz="2800" spc="-1" strike="noStrike">
                <a:solidFill>
                  <a:srgbClr val="000000"/>
                </a:solidFill>
                <a:latin typeface="Times New Roman"/>
              </a:rPr>
              <a:t>g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) + 2nd IE </a:t>
            </a:r>
            <a:r>
              <a:rPr b="0" lang="en-US" sz="2800" spc="-1" strike="noStrike">
                <a:solidFill>
                  <a:srgbClr val="000000"/>
                </a:solidFill>
                <a:latin typeface="Symbol"/>
                <a:ea typeface="Symbol"/>
              </a:rPr>
              <a:t>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M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2+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(</a:t>
            </a:r>
            <a:r>
              <a:rPr b="0" i="1" lang="en-US" sz="2800" spc="-1" strike="noStrike">
                <a:solidFill>
                  <a:srgbClr val="000000"/>
                </a:solidFill>
                <a:latin typeface="Times New Roman"/>
              </a:rPr>
              <a:t>g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) + 1 e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-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2" marL="1143000" indent="-228600">
              <a:spcBef>
                <a:spcPts val="598"/>
              </a:spcBef>
              <a:buClr>
                <a:srgbClr val="000000"/>
              </a:buClr>
              <a:buFont typeface="Wingdings" charset="2"/>
              <a:buChar char=""/>
              <a:tabLst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First ionization energy = energy to remove electron from neutral atom; 2nd IE = energy to remove from +1 ion; etc.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2166" dur="indefinite" restart="never" nodeType="tmRoot">
          <p:childTnLst>
            <p:seq>
              <p:cTn id="2167" dur="indefinite" nodeType="mainSeq">
                <p:childTnLst>
                  <p:par>
                    <p:cTn id="2168" fill="hold">
                      <p:stCondLst>
                        <p:cond delay="indefinite"/>
                      </p:stCondLst>
                      <p:childTnLst>
                        <p:par>
                          <p:cTn id="2169" fill="hold">
                            <p:stCondLst>
                              <p:cond delay="0"/>
                            </p:stCondLst>
                            <p:childTnLst>
                              <p:par>
                                <p:cTn id="2170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172" dur="500"/>
                                        <p:tgtEl>
                                          <p:spTgt spid="12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3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175" dur="500"/>
                                        <p:tgtEl>
                                          <p:spTgt spid="12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6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178" dur="500"/>
                                        <p:tgtEl>
                                          <p:spTgt spid="12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9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181" dur="500"/>
                                        <p:tgtEl>
                                          <p:spTgt spid="12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2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184" dur="500"/>
                                        <p:tgtEl>
                                          <p:spTgt spid="12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5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187" dur="500"/>
                                        <p:tgtEl>
                                          <p:spTgt spid="12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8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190" dur="500"/>
                                        <p:tgtEl>
                                          <p:spTgt spid="12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9" name="Object 1"/>
          <p:cNvGraphicFramePr/>
          <p:nvPr/>
        </p:nvGraphicFramePr>
        <p:xfrm>
          <a:off x="914400" y="228600"/>
          <a:ext cx="7221600" cy="6230880"/>
        </p:xfrm>
        <a:graphic>
          <a:graphicData uri="http://schemas.openxmlformats.org/presentationml/2006/ole">
            <p:oleObj progId="Excel.Sheet.12" r:id="rId1" spid="">
              <p:embed/>
              <p:pic>
                <p:nvPicPr>
                  <p:cNvPr id="1290" name="Object 2" descr=""/>
                  <p:cNvPicPr/>
                  <p:nvPr/>
                </p:nvPicPr>
                <p:blipFill>
                  <a:blip r:embed="rId2"/>
                  <a:stretch/>
                </p:blipFill>
                <p:spPr>
                  <a:xfrm>
                    <a:off x="914400" y="228600"/>
                    <a:ext cx="7221600" cy="6230880"/>
                  </a:xfrm>
                  <a:prstGeom prst="rect">
                    <a:avLst/>
                  </a:prstGeom>
                  <a:ln>
                    <a:noFill/>
                  </a:ln>
                </p:spPr>
              </p:pic>
            </p:oleObj>
          </a:graphicData>
        </a:graphic>
      </p:graphicFrame>
    </p:spTree>
  </p:cSld>
  <p:transition>
    <p:fade thruBlk="true"/>
  </p:transition>
</p:sld>
</file>

<file path=ppt/slides/slide9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1" name="Object 1"/>
          <p:cNvGraphicFramePr/>
          <p:nvPr/>
        </p:nvGraphicFramePr>
        <p:xfrm>
          <a:off x="1143000" y="304920"/>
          <a:ext cx="7061040" cy="5868720"/>
        </p:xfrm>
        <a:graphic>
          <a:graphicData uri="http://schemas.openxmlformats.org/presentationml/2006/ole">
            <p:oleObj progId="Excel.Sheet.12" r:id="rId1" spid="">
              <p:embed/>
              <p:pic>
                <p:nvPicPr>
                  <p:cNvPr id="1292" name="Object 2" descr=""/>
                  <p:cNvPicPr/>
                  <p:nvPr/>
                </p:nvPicPr>
                <p:blipFill>
                  <a:blip r:embed="rId2"/>
                  <a:stretch/>
                </p:blipFill>
                <p:spPr>
                  <a:xfrm>
                    <a:off x="1143000" y="304920"/>
                    <a:ext cx="7061040" cy="5868720"/>
                  </a:xfrm>
                  <a:prstGeom prst="rect">
                    <a:avLst/>
                  </a:prstGeom>
                  <a:ln>
                    <a:noFill/>
                  </a:ln>
                </p:spPr>
              </p:pic>
            </p:oleObj>
          </a:graphicData>
        </a:graphic>
      </p:graphicFrame>
    </p:spTree>
  </p:cSld>
  <p:transition>
    <p:fade thruBlk="true"/>
  </p:transition>
</p:sld>
</file>

<file path=ppt/slides/slide9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3" name="Object 1"/>
          <p:cNvGraphicFramePr/>
          <p:nvPr/>
        </p:nvGraphicFramePr>
        <p:xfrm>
          <a:off x="1447920" y="304920"/>
          <a:ext cx="6186240" cy="3106440"/>
        </p:xfrm>
        <a:graphic>
          <a:graphicData uri="http://schemas.openxmlformats.org/presentationml/2006/ole">
            <p:oleObj progId="Excel.Sheet.12" r:id="rId1" spid="">
              <p:embed/>
              <p:pic>
                <p:nvPicPr>
                  <p:cNvPr id="1294" name="Object 2" descr=""/>
                  <p:cNvPicPr/>
                  <p:nvPr/>
                </p:nvPicPr>
                <p:blipFill>
                  <a:blip r:embed="rId2"/>
                  <a:stretch/>
                </p:blipFill>
                <p:spPr>
                  <a:xfrm>
                    <a:off x="1447920" y="304920"/>
                    <a:ext cx="6186240" cy="3106440"/>
                  </a:xfrm>
                  <a:prstGeom prst="rect">
                    <a:avLst/>
                  </a:prstGeom>
                  <a:ln>
                    <a:noFill/>
                  </a:ln>
                </p:spPr>
              </p:pic>
            </p:oleObj>
          </a:graphicData>
        </a:graphic>
      </p:graphicFrame>
      <p:graphicFrame>
        <p:nvGraphicFramePr>
          <p:cNvPr id="1295" name="Object 2"/>
          <p:cNvGraphicFramePr/>
          <p:nvPr/>
        </p:nvGraphicFramePr>
        <p:xfrm>
          <a:off x="1600200" y="3429000"/>
          <a:ext cx="6095880" cy="3429000"/>
        </p:xfrm>
        <a:graphic>
          <a:graphicData uri="http://schemas.openxmlformats.org/presentationml/2006/ole">
            <p:oleObj progId="Excel.Sheet.12" r:id="rId3" spid="">
              <p:embed/>
              <p:pic>
                <p:nvPicPr>
                  <p:cNvPr id="1296" name="Object 3" descr=""/>
                  <p:cNvPicPr/>
                  <p:nvPr/>
                </p:nvPicPr>
                <p:blipFill>
                  <a:blip r:embed="rId4"/>
                  <a:stretch/>
                </p:blipFill>
                <p:spPr>
                  <a:xfrm>
                    <a:off x="1600200" y="3429000"/>
                    <a:ext cx="6095880" cy="3429000"/>
                  </a:xfrm>
                  <a:prstGeom prst="rect">
                    <a:avLst/>
                  </a:prstGeom>
                  <a:ln>
                    <a:noFill/>
                  </a:ln>
                </p:spPr>
              </p:pic>
            </p:oleObj>
          </a:graphicData>
        </a:graphic>
      </p:graphicFrame>
    </p:spTree>
  </p:cSld>
  <p:transition>
    <p:fade thruBlk="true"/>
  </p:transition>
</p:sld>
</file>

<file path=ppt/slides/slide9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7" name="Object 1"/>
          <p:cNvGraphicFramePr/>
          <p:nvPr/>
        </p:nvGraphicFramePr>
        <p:xfrm>
          <a:off x="674640" y="498600"/>
          <a:ext cx="7799400" cy="5844960"/>
        </p:xfrm>
        <a:graphic>
          <a:graphicData uri="http://schemas.openxmlformats.org/presentationml/2006/ole">
            <p:oleObj progId="Excel.Sheet.12" r:id="rId1" spid="">
              <p:embed/>
              <p:pic>
                <p:nvPicPr>
                  <p:cNvPr id="1298" name="Object 0" descr=""/>
                  <p:cNvPicPr/>
                  <p:nvPr/>
                </p:nvPicPr>
                <p:blipFill>
                  <a:blip r:embed="rId2"/>
                  <a:stretch/>
                </p:blipFill>
                <p:spPr>
                  <a:xfrm>
                    <a:off x="674640" y="498600"/>
                    <a:ext cx="7799400" cy="5844960"/>
                  </a:xfrm>
                  <a:prstGeom prst="rect">
                    <a:avLst/>
                  </a:prstGeom>
                  <a:ln>
                    <a:noFill/>
                  </a:ln>
                </p:spPr>
              </p:pic>
            </p:oleObj>
          </a:graphicData>
        </a:graphic>
      </p:graphicFrame>
    </p:spTree>
  </p:cSld>
  <p:transition>
    <p:fade thruBlk="true"/>
  </p:transition>
</p:sld>
</file>

<file path=ppt/slides/slide9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" name="TextShape 1"/>
          <p:cNvSpPr txBox="1"/>
          <p:nvPr/>
        </p:nvSpPr>
        <p:spPr>
          <a:xfrm>
            <a:off x="685800" y="30456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Trends in Ionization Energy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1300" name="TextShape 2"/>
          <p:cNvSpPr txBox="1"/>
          <p:nvPr/>
        </p:nvSpPr>
        <p:spPr>
          <a:xfrm>
            <a:off x="685800" y="1371240"/>
            <a:ext cx="7772400" cy="43434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342720" indent="-34272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As atomic radius increases, the ionization energy (IE) generally decreases.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Because the electron is closer to the nucleus.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1st IE &lt; 2nd IE &lt; 3rd IE …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As you traverse down a column, the IE gets </a:t>
            </a:r>
            <a:r>
              <a:rPr b="1" lang="en-US" sz="2800" spc="-1" strike="noStrike">
                <a:solidFill>
                  <a:srgbClr val="000000"/>
                </a:solidFill>
                <a:latin typeface="Times New Roman"/>
              </a:rPr>
              <a:t>smaller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Valence electron farther from nucleus.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As you traverse left to right across a period, the IE gets </a:t>
            </a:r>
            <a:r>
              <a:rPr b="1" lang="en-US" sz="2800" spc="-1" strike="noStrike">
                <a:solidFill>
                  <a:srgbClr val="000000"/>
                </a:solidFill>
                <a:latin typeface="Times New Roman"/>
              </a:rPr>
              <a:t>larger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Effective nuclear charge increases.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598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2191" dur="indefinite" restart="never" nodeType="tmRoot">
          <p:childTnLst>
            <p:seq>
              <p:cTn id="2192" dur="indefinite" nodeType="mainSeq">
                <p:childTnLst>
                  <p:par>
                    <p:cTn id="2193" fill="hold">
                      <p:stCondLst>
                        <p:cond delay="indefinite"/>
                      </p:stCondLst>
                      <p:childTnLst>
                        <p:par>
                          <p:cTn id="2194" fill="hold">
                            <p:stCondLst>
                              <p:cond delay="0"/>
                            </p:stCondLst>
                            <p:childTnLst>
                              <p:par>
                                <p:cTn id="2195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197" dur="500"/>
                                        <p:tgtEl>
                                          <p:spTgt spid="1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8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200" dur="500"/>
                                        <p:tgtEl>
                                          <p:spTgt spid="1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1" fill="hold">
                      <p:stCondLst>
                        <p:cond delay="indefinite"/>
                      </p:stCondLst>
                      <p:childTnLst>
                        <p:par>
                          <p:cTn id="2202" fill="hold">
                            <p:stCondLst>
                              <p:cond delay="0"/>
                            </p:stCondLst>
                            <p:childTnLst>
                              <p:par>
                                <p:cTn id="2203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205" dur="500"/>
                                        <p:tgtEl>
                                          <p:spTgt spid="13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6" fill="hold">
                      <p:stCondLst>
                        <p:cond delay="indefinite"/>
                      </p:stCondLst>
                      <p:childTnLst>
                        <p:par>
                          <p:cTn id="2207" fill="hold">
                            <p:stCondLst>
                              <p:cond delay="0"/>
                            </p:stCondLst>
                            <p:childTnLst>
                              <p:par>
                                <p:cTn id="2208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210" dur="500"/>
                                        <p:tgtEl>
                                          <p:spTgt spid="13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1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213" dur="500"/>
                                        <p:tgtEl>
                                          <p:spTgt spid="13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4" fill="hold">
                      <p:stCondLst>
                        <p:cond delay="indefinite"/>
                      </p:stCondLst>
                      <p:childTnLst>
                        <p:par>
                          <p:cTn id="2215" fill="hold">
                            <p:stCondLst>
                              <p:cond delay="0"/>
                            </p:stCondLst>
                            <p:childTnLst>
                              <p:par>
                                <p:cTn id="2216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218" dur="500"/>
                                        <p:tgtEl>
                                          <p:spTgt spid="13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9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221" dur="500"/>
                                        <p:tgtEl>
                                          <p:spTgt spid="13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" name="TextShape 1"/>
          <p:cNvSpPr txBox="1"/>
          <p:nvPr/>
        </p:nvSpPr>
        <p:spPr>
          <a:xfrm>
            <a:off x="0" y="380520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Trends in Ionization Energy, Continued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pic>
        <p:nvPicPr>
          <p:cNvPr id="1302" name="" descr=""/>
          <p:cNvPicPr/>
          <p:nvPr/>
        </p:nvPicPr>
        <p:blipFill>
          <a:blip r:embed="rId1"/>
          <a:stretch/>
        </p:blipFill>
        <p:spPr>
          <a:xfrm>
            <a:off x="762120" y="1600200"/>
            <a:ext cx="7619760" cy="4476600"/>
          </a:xfrm>
          <a:prstGeom prst="rect">
            <a:avLst/>
          </a:prstGeom>
          <a:ln>
            <a:noFill/>
          </a:ln>
        </p:spPr>
      </p:pic>
    </p:spTree>
  </p:cSld>
  <p:transition>
    <p:fade thruBlk="true"/>
  </p:transition>
</p:sld>
</file>

<file path=ppt/slides/slide9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3" name="Picture 3" descr="periodic table"/>
          <p:cNvPicPr/>
          <p:nvPr/>
        </p:nvPicPr>
        <p:blipFill>
          <a:blip r:embed="rId1"/>
          <a:srcRect l="0" t="3752" r="0" b="0"/>
          <a:stretch/>
        </p:blipFill>
        <p:spPr>
          <a:xfrm>
            <a:off x="1523880" y="3733920"/>
            <a:ext cx="5943600" cy="3097080"/>
          </a:xfrm>
          <a:prstGeom prst="rect">
            <a:avLst/>
          </a:prstGeom>
          <a:ln>
            <a:noFill/>
          </a:ln>
        </p:spPr>
      </p:pic>
      <p:grpSp>
        <p:nvGrpSpPr>
          <p:cNvPr id="1304" name="Group 1"/>
          <p:cNvGrpSpPr/>
          <p:nvPr/>
        </p:nvGrpSpPr>
        <p:grpSpPr>
          <a:xfrm>
            <a:off x="222480" y="1371600"/>
            <a:ext cx="6254640" cy="4038480"/>
            <a:chOff x="222480" y="1371600"/>
            <a:chExt cx="6254640" cy="4038480"/>
          </a:xfrm>
        </p:grpSpPr>
        <p:sp>
          <p:nvSpPr>
            <p:cNvPr id="1305" name="CustomShape 2"/>
            <p:cNvSpPr/>
            <p:nvPr/>
          </p:nvSpPr>
          <p:spPr>
            <a:xfrm>
              <a:off x="6172200" y="5105520"/>
              <a:ext cx="304920" cy="304560"/>
            </a:xfrm>
            <a:prstGeom prst="rect">
              <a:avLst/>
            </a:prstGeom>
            <a:solidFill>
              <a:srgbClr val="ff00ff">
                <a:alpha val="40000"/>
              </a:srgbClr>
            </a:solidFill>
            <a:ln w="93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306" name="CustomShape 3"/>
            <p:cNvSpPr/>
            <p:nvPr/>
          </p:nvSpPr>
          <p:spPr>
            <a:xfrm>
              <a:off x="222480" y="1371600"/>
              <a:ext cx="5394240" cy="180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 marL="457200" indent="-457200">
                <a:spcBef>
                  <a:spcPts val="998"/>
                </a:spcBef>
                <a:buClr>
                  <a:srgbClr val="000000"/>
                </a:buClr>
                <a:buFont typeface="StarSymbol"/>
                <a:buAutoNum type="arabicPeriod"/>
                <a:tabLst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 </a:t>
              </a: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Al or </a:t>
              </a:r>
              <a:r>
                <a:rPr b="0" lang="en-US" sz="3200" spc="-1" strike="noStrike">
                  <a:solidFill>
                    <a:srgbClr val="ff0000"/>
                  </a:solidFill>
                  <a:latin typeface="Times New Roman"/>
                </a:rPr>
                <a:t>S</a:t>
              </a: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  <a:p>
              <a:pPr marL="457200" indent="-457200">
                <a:spcBef>
                  <a:spcPts val="998"/>
                </a:spcBef>
                <a:buClr>
                  <a:srgbClr val="000000"/>
                </a:buClr>
                <a:buFont typeface="StarSymbol"/>
                <a:buAutoNum type="arabicPeriod"/>
                <a:tabLst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 </a:t>
              </a:r>
              <a:r>
                <a:rPr b="0" lang="en-US" sz="3200" spc="-1" strike="noStrike">
                  <a:solidFill>
                    <a:srgbClr val="ff0000"/>
                  </a:solidFill>
                  <a:latin typeface="Times New Roman"/>
                </a:rPr>
                <a:t>As</a:t>
              </a: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 or Sb</a:t>
              </a:r>
              <a:r>
                <a:rPr b="0" lang="en-US" sz="3200" spc="-1" strike="noStrike">
                  <a:solidFill>
                    <a:srgbClr val="ff0000"/>
                  </a:solidFill>
                  <a:latin typeface="Times New Roman"/>
                </a:rPr>
                <a:t>, Sb is further down</a:t>
              </a: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  <a:p>
              <a:pPr marL="457200" indent="-457200">
                <a:spcBef>
                  <a:spcPts val="998"/>
                </a:spcBef>
                <a:buClr>
                  <a:srgbClr val="ff0000"/>
                </a:buClr>
                <a:buFont typeface="StarSymbol"/>
                <a:buAutoNum type="arabicPeriod"/>
                <a:tabLst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1307" name="CustomShape 4"/>
            <p:cNvSpPr/>
            <p:nvPr/>
          </p:nvSpPr>
          <p:spPr>
            <a:xfrm>
              <a:off x="6172200" y="4800600"/>
              <a:ext cx="304920" cy="304920"/>
            </a:xfrm>
            <a:prstGeom prst="rect">
              <a:avLst/>
            </a:prstGeom>
            <a:solidFill>
              <a:srgbClr val="ff00ff">
                <a:alpha val="40000"/>
              </a:srgbClr>
            </a:solidFill>
            <a:ln w="93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</p:grpSp>
      <p:grpSp>
        <p:nvGrpSpPr>
          <p:cNvPr id="1308" name="Group 5"/>
          <p:cNvGrpSpPr/>
          <p:nvPr/>
        </p:nvGrpSpPr>
        <p:grpSpPr>
          <a:xfrm>
            <a:off x="220680" y="1371600"/>
            <a:ext cx="6389640" cy="3429000"/>
            <a:chOff x="220680" y="1371600"/>
            <a:chExt cx="6389640" cy="3429000"/>
          </a:xfrm>
        </p:grpSpPr>
        <p:sp>
          <p:nvSpPr>
            <p:cNvPr id="1309" name="CustomShape 6"/>
            <p:cNvSpPr/>
            <p:nvPr/>
          </p:nvSpPr>
          <p:spPr>
            <a:xfrm>
              <a:off x="5867280" y="4495680"/>
              <a:ext cx="304920" cy="304920"/>
            </a:xfrm>
            <a:prstGeom prst="rect">
              <a:avLst/>
            </a:prstGeom>
            <a:solidFill>
              <a:srgbClr val="ff00ff">
                <a:alpha val="40000"/>
              </a:srgbClr>
            </a:solidFill>
            <a:ln w="93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310" name="CustomShape 7"/>
            <p:cNvSpPr/>
            <p:nvPr/>
          </p:nvSpPr>
          <p:spPr>
            <a:xfrm>
              <a:off x="220680" y="1371600"/>
              <a:ext cx="6389640" cy="242388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 marL="457200" indent="-457200">
                <a:spcBef>
                  <a:spcPts val="998"/>
                </a:spcBef>
                <a:buClr>
                  <a:srgbClr val="000000"/>
                </a:buClr>
                <a:buFont typeface="StarSymbol"/>
                <a:buAutoNum type="arabicPeriod"/>
                <a:tabLst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 </a:t>
              </a: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Al or </a:t>
              </a:r>
              <a:r>
                <a:rPr b="0" lang="en-US" sz="3200" spc="-1" strike="noStrike">
                  <a:solidFill>
                    <a:srgbClr val="ff0000"/>
                  </a:solidFill>
                  <a:latin typeface="Times New Roman"/>
                </a:rPr>
                <a:t>S</a:t>
              </a: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  <a:p>
              <a:pPr marL="457200" indent="-457200">
                <a:spcBef>
                  <a:spcPts val="998"/>
                </a:spcBef>
                <a:buClr>
                  <a:srgbClr val="000000"/>
                </a:buClr>
                <a:buFont typeface="StarSymbol"/>
                <a:buAutoNum type="arabicPeriod"/>
                <a:tabLst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 </a:t>
              </a:r>
              <a:r>
                <a:rPr b="0" lang="en-US" sz="3200" spc="-1" strike="noStrike">
                  <a:solidFill>
                    <a:srgbClr val="ff0000"/>
                  </a:solidFill>
                  <a:latin typeface="Times New Roman"/>
                </a:rPr>
                <a:t>As</a:t>
              </a: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 or Sb</a:t>
              </a: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  <a:p>
              <a:pPr marL="457200" indent="-457200">
                <a:spcBef>
                  <a:spcPts val="998"/>
                </a:spcBef>
                <a:buClr>
                  <a:srgbClr val="000000"/>
                </a:buClr>
                <a:buFont typeface="StarSymbol"/>
                <a:buAutoNum type="arabicPeriod"/>
                <a:tabLst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 </a:t>
              </a:r>
              <a:r>
                <a:rPr b="0" lang="en-US" sz="3200" spc="-1" strike="noStrike">
                  <a:solidFill>
                    <a:srgbClr val="ff0000"/>
                  </a:solidFill>
                  <a:latin typeface="Times New Roman"/>
                </a:rPr>
                <a:t>N</a:t>
              </a: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 or Si, </a:t>
              </a:r>
              <a:r>
                <a:rPr b="0" lang="en-US" sz="3200" spc="-1" strike="noStrike">
                  <a:solidFill>
                    <a:srgbClr val="ff0000"/>
                  </a:solidFill>
                  <a:latin typeface="Times New Roman"/>
                </a:rPr>
                <a:t>Si is further down and left</a:t>
              </a: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  <a:p>
              <a:pPr marL="457200" indent="-457200">
                <a:spcBef>
                  <a:spcPts val="998"/>
                </a:spcBef>
                <a:buClr>
                  <a:srgbClr val="ff0000"/>
                </a:buClr>
                <a:buFont typeface="StarSymbol"/>
                <a:buAutoNum type="arabicPeriod"/>
                <a:tabLst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1311" name="CustomShape 8"/>
            <p:cNvSpPr/>
            <p:nvPr/>
          </p:nvSpPr>
          <p:spPr>
            <a:xfrm>
              <a:off x="6172200" y="4191120"/>
              <a:ext cx="304920" cy="304560"/>
            </a:xfrm>
            <a:prstGeom prst="rect">
              <a:avLst/>
            </a:prstGeom>
            <a:solidFill>
              <a:srgbClr val="ff00ff">
                <a:alpha val="40000"/>
              </a:srgbClr>
            </a:solidFill>
            <a:ln w="93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</p:grpSp>
      <p:grpSp>
        <p:nvGrpSpPr>
          <p:cNvPr id="1312" name="Group 9"/>
          <p:cNvGrpSpPr/>
          <p:nvPr/>
        </p:nvGrpSpPr>
        <p:grpSpPr>
          <a:xfrm>
            <a:off x="-120600" y="1371600"/>
            <a:ext cx="7207200" cy="3429000"/>
            <a:chOff x="-120600" y="1371600"/>
            <a:chExt cx="7207200" cy="3429000"/>
          </a:xfrm>
        </p:grpSpPr>
        <p:sp>
          <p:nvSpPr>
            <p:cNvPr id="1313" name="CustomShape 10"/>
            <p:cNvSpPr/>
            <p:nvPr/>
          </p:nvSpPr>
          <p:spPr>
            <a:xfrm>
              <a:off x="-120600" y="1371600"/>
              <a:ext cx="5500800" cy="303804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 marL="342720" indent="-342720">
                <a:spcBef>
                  <a:spcPts val="998"/>
                </a:spcBef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1.</a:t>
              </a: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	</a:t>
              </a: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  Al or </a:t>
              </a:r>
              <a:r>
                <a:rPr b="0" lang="en-US" sz="3200" spc="-1" strike="noStrike">
                  <a:solidFill>
                    <a:srgbClr val="ff0000"/>
                  </a:solidFill>
                  <a:latin typeface="Times New Roman"/>
                </a:rPr>
                <a:t>S</a:t>
              </a: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  <a:p>
              <a:pPr marL="342720" indent="-342720">
                <a:spcBef>
                  <a:spcPts val="998"/>
                </a:spcBef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2.</a:t>
              </a: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	</a:t>
              </a: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  </a:t>
              </a:r>
              <a:r>
                <a:rPr b="0" lang="en-US" sz="3200" spc="-1" strike="noStrike">
                  <a:solidFill>
                    <a:srgbClr val="ff0000"/>
                  </a:solidFill>
                  <a:latin typeface="Times New Roman"/>
                </a:rPr>
                <a:t>As</a:t>
              </a: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 or Sb</a:t>
              </a: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  <a:p>
              <a:pPr marL="342720" indent="-342720">
                <a:spcBef>
                  <a:spcPts val="998"/>
                </a:spcBef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3.</a:t>
              </a: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	</a:t>
              </a: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  </a:t>
              </a:r>
              <a:r>
                <a:rPr b="0" lang="en-US" sz="3200" spc="-1" strike="noStrike">
                  <a:solidFill>
                    <a:srgbClr val="ff0000"/>
                  </a:solidFill>
                  <a:latin typeface="Times New Roman"/>
                </a:rPr>
                <a:t>N</a:t>
              </a: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 or Si</a:t>
              </a: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  <a:p>
              <a:pPr marL="342720" indent="-342720">
                <a:spcBef>
                  <a:spcPts val="998"/>
                </a:spcBef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4.  O or Cl,  opposing trends</a:t>
              </a: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  <a:p>
              <a:pPr marL="342720" indent="-342720">
                <a:spcBef>
                  <a:spcPts val="998"/>
                </a:spcBef>
                <a:buClr>
                  <a:srgbClr val="000000"/>
                </a:buClr>
                <a:buFont typeface="Times New Roman"/>
                <a:buChar char="•"/>
                <a:tabLst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1314" name="CustomShape 11"/>
            <p:cNvSpPr/>
            <p:nvPr/>
          </p:nvSpPr>
          <p:spPr>
            <a:xfrm>
              <a:off x="6477120" y="4191120"/>
              <a:ext cx="304560" cy="304560"/>
            </a:xfrm>
            <a:prstGeom prst="rect">
              <a:avLst/>
            </a:prstGeom>
            <a:solidFill>
              <a:srgbClr val="ff00ff">
                <a:alpha val="40000"/>
              </a:srgbClr>
            </a:solidFill>
            <a:ln w="93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315" name="CustomShape 12"/>
            <p:cNvSpPr/>
            <p:nvPr/>
          </p:nvSpPr>
          <p:spPr>
            <a:xfrm>
              <a:off x="6781680" y="4495680"/>
              <a:ext cx="304920" cy="304920"/>
            </a:xfrm>
            <a:prstGeom prst="rect">
              <a:avLst/>
            </a:prstGeom>
            <a:solidFill>
              <a:srgbClr val="ff00ff">
                <a:alpha val="40000"/>
              </a:srgbClr>
            </a:solidFill>
            <a:ln w="93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1316" name="TextShape 13"/>
          <p:cNvSpPr txBox="1"/>
          <p:nvPr/>
        </p:nvSpPr>
        <p:spPr>
          <a:xfrm>
            <a:off x="304560" y="228240"/>
            <a:ext cx="84582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pc="-1" strike="noStrike">
                <a:solidFill>
                  <a:srgbClr val="9900ff"/>
                </a:solidFill>
                <a:latin typeface="Times New Roman"/>
              </a:rPr>
              <a:t>Example—Choose the Atom in Each Pair with the Higher First Ionization Energy </a:t>
            </a:r>
            <a:endParaRPr b="0" lang="en-US" sz="3600" spc="-1" strike="noStrike">
              <a:solidFill>
                <a:srgbClr val="9900ff"/>
              </a:solidFill>
              <a:latin typeface="Times New Roman"/>
            </a:endParaRPr>
          </a:p>
        </p:txBody>
      </p:sp>
      <p:grpSp>
        <p:nvGrpSpPr>
          <p:cNvPr id="1317" name="Group 14"/>
          <p:cNvGrpSpPr/>
          <p:nvPr/>
        </p:nvGrpSpPr>
        <p:grpSpPr>
          <a:xfrm>
            <a:off x="223920" y="1371600"/>
            <a:ext cx="6557760" cy="3429000"/>
            <a:chOff x="223920" y="1371600"/>
            <a:chExt cx="6557760" cy="3429000"/>
          </a:xfrm>
        </p:grpSpPr>
        <p:sp>
          <p:nvSpPr>
            <p:cNvPr id="1318" name="CustomShape 15"/>
            <p:cNvSpPr/>
            <p:nvPr/>
          </p:nvSpPr>
          <p:spPr>
            <a:xfrm>
              <a:off x="223920" y="1371600"/>
              <a:ext cx="4757760" cy="18097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 marL="457200" indent="-457200">
                <a:spcBef>
                  <a:spcPts val="998"/>
                </a:spcBef>
                <a:buClr>
                  <a:srgbClr val="000000"/>
                </a:buClr>
                <a:buFont typeface="StarSymbol"/>
                <a:buAutoNum type="arabicPeriod"/>
                <a:tabLst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 </a:t>
              </a: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Al or </a:t>
              </a:r>
              <a:r>
                <a:rPr b="0" lang="en-US" sz="3200" spc="-1" strike="noStrike">
                  <a:solidFill>
                    <a:srgbClr val="ff0000"/>
                  </a:solidFill>
                  <a:latin typeface="Times New Roman"/>
                </a:rPr>
                <a:t>S</a:t>
              </a:r>
              <a:r>
                <a:rPr b="0" lang="en-US" sz="3200" spc="-1" strike="noStrike">
                  <a:solidFill>
                    <a:srgbClr val="000000"/>
                  </a:solidFill>
                  <a:latin typeface="Times New Roman"/>
                </a:rPr>
                <a:t>, </a:t>
              </a:r>
              <a:r>
                <a:rPr b="0" lang="en-US" sz="3200" spc="-1" strike="noStrike">
                  <a:solidFill>
                    <a:srgbClr val="ff0000"/>
                  </a:solidFill>
                  <a:latin typeface="Times New Roman"/>
                </a:rPr>
                <a:t>Al is further left</a:t>
              </a: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  <a:p>
              <a:pPr marL="457200" indent="-457200">
                <a:spcBef>
                  <a:spcPts val="998"/>
                </a:spcBef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  <a:p>
              <a:pPr marL="457200" indent="-457200">
                <a:spcBef>
                  <a:spcPts val="998"/>
                </a:spcBef>
                <a:buClr>
                  <a:srgbClr val="ff0000"/>
                </a:buClr>
                <a:buFont typeface="Times New Roman"/>
                <a:buChar char="•"/>
                <a:tabLst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1319" name="CustomShape 16"/>
            <p:cNvSpPr/>
            <p:nvPr/>
          </p:nvSpPr>
          <p:spPr>
            <a:xfrm>
              <a:off x="5562720" y="4495680"/>
              <a:ext cx="304560" cy="304920"/>
            </a:xfrm>
            <a:prstGeom prst="rect">
              <a:avLst/>
            </a:prstGeom>
            <a:solidFill>
              <a:srgbClr val="ff00ff">
                <a:alpha val="40000"/>
              </a:srgbClr>
            </a:solidFill>
            <a:ln w="93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320" name="CustomShape 17"/>
            <p:cNvSpPr/>
            <p:nvPr/>
          </p:nvSpPr>
          <p:spPr>
            <a:xfrm>
              <a:off x="6477120" y="4495680"/>
              <a:ext cx="304560" cy="304920"/>
            </a:xfrm>
            <a:prstGeom prst="rect">
              <a:avLst/>
            </a:prstGeom>
            <a:solidFill>
              <a:srgbClr val="ff00ff">
                <a:alpha val="40000"/>
              </a:srgbClr>
            </a:solidFill>
            <a:ln w="93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</p:grpSp>
    </p:spTree>
  </p:cSld>
  <p:transition>
    <p:fade thruBlk="true"/>
  </p:transition>
  <p:timing>
    <p:tnLst>
      <p:par>
        <p:cTn id="2222" dur="indefinite" restart="never" nodeType="tmRoot">
          <p:childTnLst>
            <p:seq>
              <p:cTn id="2223" dur="indefinite" nodeType="mainSeq">
                <p:childTnLst>
                  <p:par>
                    <p:cTn id="2224" fill="hold">
                      <p:stCondLst>
                        <p:cond delay="indefinite"/>
                      </p:stCondLst>
                      <p:childTnLst>
                        <p:par>
                          <p:cTn id="2225" fill="hold">
                            <p:stCondLst>
                              <p:cond delay="0"/>
                            </p:stCondLst>
                            <p:childTnLst>
                              <p:par>
                                <p:cTn id="222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228" dur="1000"/>
                                        <p:tgtEl>
                                          <p:spTgt spid="1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9" fill="hold">
                      <p:stCondLst>
                        <p:cond delay="indefinite"/>
                      </p:stCondLst>
                      <p:childTnLst>
                        <p:par>
                          <p:cTn id="2230" fill="hold">
                            <p:stCondLst>
                              <p:cond delay="0"/>
                            </p:stCondLst>
                            <p:childTnLst>
                              <p:par>
                                <p:cTn id="2231" nodeType="click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2232" dur="1000"/>
                                        <p:tgtEl>
                                          <p:spTgt spid="13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236" dur="1000"/>
                                        <p:tgtEl>
                                          <p:spTgt spid="1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7" fill="hold">
                      <p:stCondLst>
                        <p:cond delay="indefinite"/>
                      </p:stCondLst>
                      <p:childTnLst>
                        <p:par>
                          <p:cTn id="2238" fill="hold">
                            <p:stCondLst>
                              <p:cond delay="0"/>
                            </p:stCondLst>
                            <p:childTnLst>
                              <p:par>
                                <p:cTn id="2239" nodeType="click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2240" dur="1000"/>
                                        <p:tgtEl>
                                          <p:spTgt spid="13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2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244" dur="1000"/>
                                        <p:tgtEl>
                                          <p:spTgt spid="1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5" fill="hold">
                      <p:stCondLst>
                        <p:cond delay="indefinite"/>
                      </p:stCondLst>
                      <p:childTnLst>
                        <p:par>
                          <p:cTn id="2246" fill="hold">
                            <p:stCondLst>
                              <p:cond delay="0"/>
                            </p:stCondLst>
                            <p:childTnLst>
                              <p:par>
                                <p:cTn id="2247" nodeType="clickEffect" fill="hold" presetClass="exit" presetID="9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 additive="repl">
                                        <p:cTn id="2248" dur="1000"/>
                                        <p:tgtEl>
                                          <p:spTgt spid="13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0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252" dur="1000"/>
                                        <p:tgtEl>
                                          <p:spTgt spid="1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pc="-1" strike="noStrike">
                <a:solidFill>
                  <a:srgbClr val="9900ff"/>
                </a:solidFill>
                <a:latin typeface="Times New Roman"/>
              </a:rPr>
              <a:t>Practice—Choose the Atom with the Highest Ionization Energy in Each Pair </a:t>
            </a:r>
            <a:endParaRPr b="0" lang="en-US" sz="36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1322" name="TextShape 2"/>
          <p:cNvSpPr txBox="1"/>
          <p:nvPr/>
        </p:nvSpPr>
        <p:spPr>
          <a:xfrm>
            <a:off x="152280" y="1981080"/>
            <a:ext cx="2286000" cy="41148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514080" indent="-514080">
              <a:spcBef>
                <a:spcPts val="799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1.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Mg or P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514080" indent="-514080">
              <a:spcBef>
                <a:spcPts val="799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2.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Cl or Br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514080" indent="-514080">
              <a:spcBef>
                <a:spcPts val="799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3.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Se or Sb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514080" indent="-514080">
              <a:spcBef>
                <a:spcPts val="799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4.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P or Se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1323" name="" descr=""/>
          <p:cNvPicPr/>
          <p:nvPr/>
        </p:nvPicPr>
        <p:blipFill>
          <a:blip r:embed="rId1"/>
          <a:stretch/>
        </p:blipFill>
        <p:spPr>
          <a:xfrm>
            <a:off x="2286000" y="1724040"/>
            <a:ext cx="6629400" cy="3868560"/>
          </a:xfrm>
          <a:prstGeom prst="rect">
            <a:avLst/>
          </a:prstGeom>
          <a:ln>
            <a:noFill/>
          </a:ln>
        </p:spPr>
      </p:pic>
    </p:spTree>
  </p:cSld>
  <p:transition>
    <p:fade thruBlk="true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1481</TotalTime>
  <Application>LibreOffice/6.4.7.2$Linux_X86_64 LibreOffice_project/40$Build-2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2004-09-27T10:53:03Z</dcterms:created>
  <dc:creator>Roy Kennedy</dc:creator>
  <dc:description/>
  <dc:language>en-US</dc:language>
  <cp:lastModifiedBy/>
  <dcterms:modified xsi:type="dcterms:W3CDTF">2022-08-21T14:36:47Z</dcterms:modified>
  <cp:revision>198</cp:revision>
  <dc:subject/>
  <dc:title>Introductory Chemistry, 2nd Edition Nivaldo Tro</dc:title>
</cp:coreProperties>
</file>